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</p:sldIdLst>
  <p:sldSz cx="7559675" cy="1069181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" userDrawn="1">
          <p15:clr>
            <a:srgbClr val="A4A3A4"/>
          </p15:clr>
        </p15:guide>
        <p15:guide id="2" pos="90" userDrawn="1">
          <p15:clr>
            <a:srgbClr val="A4A3A4"/>
          </p15:clr>
        </p15:guide>
        <p15:guide id="3" orient="horz" pos="3390" userDrawn="1">
          <p15:clr>
            <a:srgbClr val="A4A3A4"/>
          </p15:clr>
        </p15:guide>
        <p15:guide id="4" orient="horz" pos="6633" userDrawn="1">
          <p15:clr>
            <a:srgbClr val="A4A3A4"/>
          </p15:clr>
        </p15:guide>
        <p15:guide id="5" pos="4672" userDrawn="1">
          <p15:clr>
            <a:srgbClr val="A4A3A4"/>
          </p15:clr>
        </p15:guide>
        <p15:guide id="7" orient="horz" pos="396" userDrawn="1">
          <p15:clr>
            <a:srgbClr val="A4A3A4"/>
          </p15:clr>
        </p15:guide>
        <p15:guide id="8" orient="horz" pos="6724" userDrawn="1">
          <p15:clr>
            <a:srgbClr val="A4A3A4"/>
          </p15:clr>
        </p15:guide>
        <p15:guide id="9" userDrawn="1">
          <p15:clr>
            <a:srgbClr val="A4A3A4"/>
          </p15:clr>
        </p15:guide>
        <p15:guide id="11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FEB4"/>
    <a:srgbClr val="FF66FF"/>
    <a:srgbClr val="FC366F"/>
    <a:srgbClr val="FFFFFF"/>
    <a:srgbClr val="FF99FF"/>
    <a:srgbClr val="9966FF"/>
    <a:srgbClr val="FFCCFF"/>
    <a:srgbClr val="FFFF99"/>
    <a:srgbClr val="FF3399"/>
    <a:srgbClr val="5A8B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2488" y="56"/>
      </p:cViewPr>
      <p:guideLst>
        <p:guide orient="horz" pos="80"/>
        <p:guide pos="90"/>
        <p:guide orient="horz" pos="3390"/>
        <p:guide orient="horz" pos="6633"/>
        <p:guide pos="4672"/>
        <p:guide orient="horz" pos="396"/>
        <p:guide orient="horz" pos="6724"/>
        <p:guide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1D2C5-04BB-4E13-B78E-FB0355BB141A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A3DF-EB5B-44B1-886A-0C90ABA635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218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1D2C5-04BB-4E13-B78E-FB0355BB141A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A3DF-EB5B-44B1-886A-0C90ABA635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552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1D2C5-04BB-4E13-B78E-FB0355BB141A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A3DF-EB5B-44B1-886A-0C90ABA635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57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1D2C5-04BB-4E13-B78E-FB0355BB141A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A3DF-EB5B-44B1-886A-0C90ABA635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977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1D2C5-04BB-4E13-B78E-FB0355BB141A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A3DF-EB5B-44B1-886A-0C90ABA635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85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1D2C5-04BB-4E13-B78E-FB0355BB141A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A3DF-EB5B-44B1-886A-0C90ABA635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61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1D2C5-04BB-4E13-B78E-FB0355BB141A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A3DF-EB5B-44B1-886A-0C90ABA635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962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1D2C5-04BB-4E13-B78E-FB0355BB141A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A3DF-EB5B-44B1-886A-0C90ABA635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075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1D2C5-04BB-4E13-B78E-FB0355BB141A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A3DF-EB5B-44B1-886A-0C90ABA635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816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1D2C5-04BB-4E13-B78E-FB0355BB141A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A3DF-EB5B-44B1-886A-0C90ABA635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942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1D2C5-04BB-4E13-B78E-FB0355BB141A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A3DF-EB5B-44B1-886A-0C90ABA635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521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1D2C5-04BB-4E13-B78E-FB0355BB141A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BA3DF-EB5B-44B1-886A-0C90ABA635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504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-22414" y="3198"/>
            <a:ext cx="7636764" cy="9533583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E4FEB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24625" y="9554034"/>
            <a:ext cx="7636059" cy="11441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 anchor="ctr" anchorCtr="0">
            <a:noAutofit/>
          </a:bodyPr>
          <a:lstStyle/>
          <a:p>
            <a:r>
              <a:rPr lang="ja-JP" altLang="en-US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厚木市市民福祉部障</a:t>
            </a:r>
            <a:r>
              <a:rPr lang="ja-JP" altLang="en-US" sz="16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がい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福祉課 障がい</a:t>
            </a:r>
            <a:r>
              <a:rPr lang="ja-JP" altLang="en-US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給付係　　　 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電話：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046-225-2225</a:t>
            </a: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厚木市</a:t>
            </a:r>
            <a:r>
              <a:rPr lang="ja-JP" altLang="en-US" sz="16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障がい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者基幹相談支援センター「ゆいはあと」電話：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046-225-2904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962270" y="9441731"/>
            <a:ext cx="1745673" cy="261812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txBody>
          <a:bodyPr wrap="square" rtlCol="0" anchor="ctr" anchorCtr="1">
            <a:noAutofit/>
          </a:bodyPr>
          <a:lstStyle/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お問い合わせ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雲 32"/>
          <p:cNvSpPr/>
          <p:nvPr/>
        </p:nvSpPr>
        <p:spPr bwMode="auto">
          <a:xfrm rot="4574830">
            <a:off x="513064" y="3272862"/>
            <a:ext cx="2257901" cy="3069574"/>
          </a:xfrm>
          <a:prstGeom prst="cloud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6" name="雲 35"/>
          <p:cNvSpPr/>
          <p:nvPr/>
        </p:nvSpPr>
        <p:spPr bwMode="auto">
          <a:xfrm rot="4178220">
            <a:off x="4571037" y="3290128"/>
            <a:ext cx="2161638" cy="3232163"/>
          </a:xfrm>
          <a:prstGeom prst="cloud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" name="正方形/長方形 38"/>
          <p:cNvSpPr>
            <a:spLocks noChangeArrowheads="1"/>
          </p:cNvSpPr>
          <p:nvPr/>
        </p:nvSpPr>
        <p:spPr bwMode="auto">
          <a:xfrm>
            <a:off x="301370" y="3930500"/>
            <a:ext cx="2660900" cy="16850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災害が起きて避難所に</a:t>
            </a:r>
            <a:endParaRPr kumimoji="0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避難するとき、見せるだけで受付できます。</a:t>
            </a:r>
            <a:endParaRPr kumimoji="0" lang="ja-JP" altLang="ja-JP" i="0" u="none" strike="noStrike" cap="none" normalizeH="0" dirty="0">
              <a:ln>
                <a:noFill/>
              </a:ln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" name="正方形/長方形 39"/>
          <p:cNvSpPr>
            <a:spLocks noChangeArrowheads="1"/>
          </p:cNvSpPr>
          <p:nvPr/>
        </p:nvSpPr>
        <p:spPr bwMode="auto">
          <a:xfrm>
            <a:off x="4417513" y="3883332"/>
            <a:ext cx="2797108" cy="1940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支援者に見せると</a:t>
            </a:r>
            <a:endParaRPr kumimoji="0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伝えなくてもわかってもらえます。</a:t>
            </a:r>
            <a:endParaRPr kumimoji="0" lang="ja-JP" altLang="ja-JP" i="0" u="none" strike="noStrike" cap="none" normalizeH="0" dirty="0">
              <a:ln>
                <a:noFill/>
              </a:ln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1" name="雲 40"/>
          <p:cNvSpPr/>
          <p:nvPr/>
        </p:nvSpPr>
        <p:spPr bwMode="auto">
          <a:xfrm rot="5019542">
            <a:off x="384292" y="5782650"/>
            <a:ext cx="1731966" cy="2479680"/>
          </a:xfrm>
          <a:prstGeom prst="cloud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2" name="正方形/長方形 41"/>
          <p:cNvSpPr>
            <a:spLocks noChangeArrowheads="1"/>
          </p:cNvSpPr>
          <p:nvPr/>
        </p:nvSpPr>
        <p:spPr bwMode="auto">
          <a:xfrm>
            <a:off x="-89647" y="6171117"/>
            <a:ext cx="2761794" cy="1706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i="0" u="none" strike="noStrike" cap="none" normalizeH="0" dirty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災害が起きる</a:t>
            </a:r>
            <a:r>
              <a:rPr kumimoji="0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前の</a:t>
            </a:r>
            <a:endParaRPr kumimoji="0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事前準備に</a:t>
            </a:r>
            <a:endParaRPr kumimoji="0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役立ちます。</a:t>
            </a:r>
            <a:endParaRPr kumimoji="0" lang="ja-JP" altLang="ja-JP" i="0" u="none" strike="noStrike" cap="none" normalizeH="0" dirty="0">
              <a:ln>
                <a:noFill/>
              </a:ln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5107" y="1821283"/>
            <a:ext cx="73953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「自らの安全は自ら守る！」という自助の取組は、被害を最小限にするために必要です。</a:t>
            </a: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チェックリストは、</a:t>
            </a:r>
            <a:r>
              <a:rPr lang="ja-JP" altLang="en-US" sz="16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障がい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当事者のために、避難に関する情報や事前準備の状況を確認しつつ、作成することで、当事者、さらには支援者の防災意識を高めていくためのものです。</a:t>
            </a: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チェックリストを作成するとともに、日頃からあいさつを交わしたり、地域の防災活動に参加したりするなど、繋がりや付き合いの輪を広げましょう。</a:t>
            </a:r>
          </a:p>
        </p:txBody>
      </p:sp>
      <p:sp>
        <p:nvSpPr>
          <p:cNvPr id="22" name="雲 21"/>
          <p:cNvSpPr/>
          <p:nvPr/>
        </p:nvSpPr>
        <p:spPr bwMode="auto">
          <a:xfrm rot="5400000">
            <a:off x="5432556" y="5683175"/>
            <a:ext cx="1593811" cy="2502192"/>
          </a:xfrm>
          <a:prstGeom prst="cloud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1" name="正方形/長方形 30"/>
          <p:cNvSpPr>
            <a:spLocks noChangeArrowheads="1"/>
          </p:cNvSpPr>
          <p:nvPr/>
        </p:nvSpPr>
        <p:spPr bwMode="auto">
          <a:xfrm>
            <a:off x="4975519" y="6047279"/>
            <a:ext cx="2495837" cy="17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いつでも、</a:t>
            </a:r>
            <a:endParaRPr kumimoji="0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確認して書き直して</a:t>
            </a:r>
            <a:endParaRPr kumimoji="0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いけます。</a:t>
            </a:r>
            <a:endParaRPr kumimoji="0" lang="ja-JP" altLang="ja-JP" i="0" u="none" strike="noStrike" cap="none" normalizeH="0" dirty="0">
              <a:ln>
                <a:noFill/>
              </a:ln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フローチャート: 代替処理 1"/>
          <p:cNvSpPr/>
          <p:nvPr/>
        </p:nvSpPr>
        <p:spPr bwMode="auto">
          <a:xfrm>
            <a:off x="319300" y="274286"/>
            <a:ext cx="6904474" cy="1427480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185969" y="456817"/>
            <a:ext cx="6948990" cy="1169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6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「防災対策チェックリスト</a:t>
            </a: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」を</a:t>
            </a:r>
            <a:endParaRPr kumimoji="0" lang="en-US" altLang="ja-JP" sz="3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ご存知ですか</a:t>
            </a:r>
            <a:endParaRPr kumimoji="0" lang="ja-JP" altLang="ja-JP" sz="3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18042" y="89170"/>
            <a:ext cx="2743351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関係者の支援をつなげる</a:t>
            </a:r>
          </a:p>
        </p:txBody>
      </p:sp>
      <p:pic>
        <p:nvPicPr>
          <p:cNvPr id="1026" name="図 3" descr="http://sgnwgw01.tsgis.city.atsugi.kanagawa.jp/BizCab/BCab/app/tmp/353B1BC1BIZCAB/R/3/_pb/174546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928" y="4862547"/>
            <a:ext cx="2360324" cy="2306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テキスト ボックス 23"/>
          <p:cNvSpPr txBox="1"/>
          <p:nvPr/>
        </p:nvSpPr>
        <p:spPr>
          <a:xfrm>
            <a:off x="410117" y="8476297"/>
            <a:ext cx="654277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詳しくは二次元コードかＵＲＬから確認！！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33746" y="8910869"/>
            <a:ext cx="65322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https://www.city.atsugi.kanagawa.jp/soshiki/shogaifukushika/9/8576.html</a:t>
            </a:r>
            <a:endParaRPr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3308" y="6990525"/>
            <a:ext cx="1394206" cy="1429651"/>
          </a:xfrm>
          <a:prstGeom prst="rect">
            <a:avLst/>
          </a:prstGeom>
        </p:spPr>
      </p:pic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A15456E1-3395-4FB2-88F5-D2D7836C5BB1}"/>
              </a:ext>
            </a:extLst>
          </p:cNvPr>
          <p:cNvSpPr/>
          <p:nvPr/>
        </p:nvSpPr>
        <p:spPr bwMode="auto">
          <a:xfrm>
            <a:off x="4167266" y="134911"/>
            <a:ext cx="914400" cy="914400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フローチャート: 代替処理 6">
            <a:extLst>
              <a:ext uri="{FF2B5EF4-FFF2-40B4-BE49-F238E27FC236}">
                <a16:creationId xmlns:a16="http://schemas.microsoft.com/office/drawing/2014/main" id="{0CD41ABB-E958-4783-9CDD-0678780142B8}"/>
              </a:ext>
            </a:extLst>
          </p:cNvPr>
          <p:cNvSpPr/>
          <p:nvPr/>
        </p:nvSpPr>
        <p:spPr bwMode="auto">
          <a:xfrm>
            <a:off x="5423380" y="361526"/>
            <a:ext cx="914400" cy="612648"/>
          </a:xfrm>
          <a:prstGeom prst="flowChartAlternateProcess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4109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12700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dirty="0" smtClean="0">
            <a:solidFill>
              <a:schemeClr val="bg1"/>
            </a:solidFill>
            <a:latin typeface="HGP創英角ｺﾞｼｯｸUB" panose="020B0900000000000000" pitchFamily="50" charset="-128"/>
            <a:ea typeface="HGP創英角ｺﾞｼｯｸUB" panose="020B0900000000000000" pitchFamily="50" charset="-128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776</TotalTime>
  <Words>222</Words>
  <Application>Microsoft Office PowerPoint</Application>
  <PresentationFormat>ユーザー設定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HG丸ｺﾞｼｯｸM-PRO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柞山 友理</cp:lastModifiedBy>
  <cp:revision>123</cp:revision>
  <cp:lastPrinted>2023-06-30T00:48:10Z</cp:lastPrinted>
  <dcterms:created xsi:type="dcterms:W3CDTF">2018-06-12T00:33:56Z</dcterms:created>
  <dcterms:modified xsi:type="dcterms:W3CDTF">2024-09-12T09:03:08Z</dcterms:modified>
</cp:coreProperties>
</file>