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24" r:id="rId2"/>
    <p:sldId id="468" r:id="rId3"/>
    <p:sldId id="477" r:id="rId4"/>
    <p:sldId id="497" r:id="rId5"/>
    <p:sldId id="508" r:id="rId6"/>
    <p:sldId id="472" r:id="rId7"/>
    <p:sldId id="503" r:id="rId8"/>
    <p:sldId id="469" r:id="rId9"/>
    <p:sldId id="473" r:id="rId10"/>
    <p:sldId id="491" r:id="rId11"/>
    <p:sldId id="475" r:id="rId12"/>
    <p:sldId id="481" r:id="rId13"/>
    <p:sldId id="482" r:id="rId14"/>
    <p:sldId id="494" r:id="rId15"/>
    <p:sldId id="495" r:id="rId16"/>
    <p:sldId id="483" r:id="rId17"/>
    <p:sldId id="486" r:id="rId18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99FF"/>
    <a:srgbClr val="CCFFFF"/>
    <a:srgbClr val="99FF99"/>
    <a:srgbClr val="33CC33"/>
    <a:srgbClr val="FFFF66"/>
    <a:srgbClr val="FFFFCC"/>
    <a:srgbClr val="5DFC24"/>
    <a:srgbClr val="FF993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1" autoAdjust="0"/>
    <p:restoredTop sz="96182" autoAdjust="0"/>
  </p:normalViewPr>
  <p:slideViewPr>
    <p:cSldViewPr>
      <p:cViewPr varScale="1">
        <p:scale>
          <a:sx n="99" d="100"/>
          <a:sy n="99" d="100"/>
        </p:scale>
        <p:origin x="102" y="28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______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______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473232710519261E-2"/>
          <c:y val="0.10332954951677945"/>
          <c:w val="0.88784882887263794"/>
          <c:h val="0.68267591387233173"/>
        </c:manualLayout>
      </c:layout>
      <c:lineChart>
        <c:grouping val="standard"/>
        <c:varyColors val="0"/>
        <c:ser>
          <c:idx val="0"/>
          <c:order val="0"/>
          <c:tx>
            <c:strRef>
              <c:f>人口状況!$F$3</c:f>
              <c:strCache>
                <c:ptCount val="1"/>
                <c:pt idx="0">
                  <c:v>人口総数（年齢不詳含む）</c:v>
                </c:pt>
              </c:strCache>
            </c:strRef>
          </c:tx>
          <c:marker>
            <c:symbol val="circle"/>
            <c:size val="5"/>
          </c:marker>
          <c:dPt>
            <c:idx val="14"/>
            <c:bubble3D val="0"/>
          </c:dPt>
          <c:dPt>
            <c:idx val="15"/>
            <c:marker>
              <c:symbol val="none"/>
            </c:marker>
            <c:bubble3D val="0"/>
          </c:dPt>
          <c:dLbls>
            <c:dLbl>
              <c:idx val="0"/>
              <c:layout>
                <c:manualLayout>
                  <c:x val="-3.1512095820752997E-2"/>
                  <c:y val="-4.9885102547028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3677656964462434E-2"/>
                  <c:y val="-3.9022797170781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8488750816528493E-2"/>
                  <c:y val="-3.3448111860669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7745749629045403E-2"/>
                  <c:y val="-2.7395055904249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0310420584057355E-2"/>
                  <c:y val="-2.1916044723399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9053953488556202E-2"/>
                  <c:y val="-3.8353078265949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6541019297553764E-2"/>
                  <c:y val="-2.4655550313824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6507240569971929E-2"/>
                  <c:y val="-3.0660769205613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3299844668594559E-2"/>
                  <c:y val="-3.0660769205613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6889476294124266E-2"/>
                  <c:y val="-4.0805379615219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5285778343435577E-2"/>
                  <c:y val="-4.08053796152194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8113969130961012E-2"/>
                  <c:y val="-3.81025351430137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1840184392243669E-2"/>
                  <c:y val="-3.40715792028886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3.1416160115576734E-2"/>
                  <c:y val="-2.8126570883841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2.6931662400719616E-2"/>
                  <c:y val="-3.0828516377649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1.5914164145879775E-2"/>
                  <c:y val="-4.11046885035324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人口状況!$C$4:$D$20</c:f>
              <c:multiLvlStrCache>
                <c:ptCount val="17"/>
                <c:lvl>
                  <c:pt idx="0">
                    <c:v>昭和30年</c:v>
                  </c:pt>
                  <c:pt idx="1">
                    <c:v>昭和35年</c:v>
                  </c:pt>
                  <c:pt idx="2">
                    <c:v>昭和40年</c:v>
                  </c:pt>
                  <c:pt idx="3">
                    <c:v>昭和45年</c:v>
                  </c:pt>
                  <c:pt idx="4">
                    <c:v>昭和50年</c:v>
                  </c:pt>
                  <c:pt idx="5">
                    <c:v>昭和55年</c:v>
                  </c:pt>
                  <c:pt idx="6">
                    <c:v>昭和60年</c:v>
                  </c:pt>
                  <c:pt idx="7">
                    <c:v>平成2年</c:v>
                  </c:pt>
                  <c:pt idx="8">
                    <c:v>平成7年</c:v>
                  </c:pt>
                  <c:pt idx="9">
                    <c:v>平成12年</c:v>
                  </c:pt>
                  <c:pt idx="10">
                    <c:v>平成17年</c:v>
                  </c:pt>
                  <c:pt idx="11">
                    <c:v>平成22年</c:v>
                  </c:pt>
                  <c:pt idx="12">
                    <c:v>平成27年</c:v>
                  </c:pt>
                  <c:pt idx="13">
                    <c:v>令和２年</c:v>
                  </c:pt>
                  <c:pt idx="14">
                    <c:v>令和７年</c:v>
                  </c:pt>
                  <c:pt idx="16">
                    <c:v>令和22年</c:v>
                  </c:pt>
                </c:lvl>
                <c:lvl>
                  <c:pt idx="0">
                    <c:v>(1955年)</c:v>
                  </c:pt>
                  <c:pt idx="1">
                    <c:v>(1960年)</c:v>
                  </c:pt>
                  <c:pt idx="2">
                    <c:v>(1965年)</c:v>
                  </c:pt>
                  <c:pt idx="3">
                    <c:v>(1970年)</c:v>
                  </c:pt>
                  <c:pt idx="4">
                    <c:v>(1975年)</c:v>
                  </c:pt>
                  <c:pt idx="5">
                    <c:v>(1980年)</c:v>
                  </c:pt>
                  <c:pt idx="6">
                    <c:v>(1985年)</c:v>
                  </c:pt>
                  <c:pt idx="7">
                    <c:v>(1990年)</c:v>
                  </c:pt>
                  <c:pt idx="8">
                    <c:v>(1995年)</c:v>
                  </c:pt>
                  <c:pt idx="9">
                    <c:v>(2000年)</c:v>
                  </c:pt>
                  <c:pt idx="10">
                    <c:v>(2005年)</c:v>
                  </c:pt>
                  <c:pt idx="11">
                    <c:v>(2010年)</c:v>
                  </c:pt>
                  <c:pt idx="12">
                    <c:v>(2015年)</c:v>
                  </c:pt>
                  <c:pt idx="13">
                    <c:v>(2020年)</c:v>
                  </c:pt>
                  <c:pt idx="14">
                    <c:v>(2025年)</c:v>
                  </c:pt>
                  <c:pt idx="15">
                    <c:v>.</c:v>
                  </c:pt>
                  <c:pt idx="16">
                    <c:v>(2040年)</c:v>
                  </c:pt>
                </c:lvl>
              </c:multiLvlStrCache>
            </c:multiLvlStrRef>
          </c:cat>
          <c:val>
            <c:numRef>
              <c:f>人口状況!$F$4:$F$20</c:f>
              <c:numCache>
                <c:formatCode>#,##0_);[Red]\(#,##0\)</c:formatCode>
                <c:ptCount val="17"/>
                <c:pt idx="0">
                  <c:v>39409</c:v>
                </c:pt>
                <c:pt idx="1">
                  <c:v>46239</c:v>
                </c:pt>
                <c:pt idx="2">
                  <c:v>61383</c:v>
                </c:pt>
                <c:pt idx="3">
                  <c:v>82888</c:v>
                </c:pt>
                <c:pt idx="4">
                  <c:v>108955</c:v>
                </c:pt>
                <c:pt idx="5">
                  <c:v>145392</c:v>
                </c:pt>
                <c:pt idx="6">
                  <c:v>175600</c:v>
                </c:pt>
                <c:pt idx="7">
                  <c:v>197283</c:v>
                </c:pt>
                <c:pt idx="8">
                  <c:v>208627</c:v>
                </c:pt>
                <c:pt idx="9">
                  <c:v>217369</c:v>
                </c:pt>
                <c:pt idx="10">
                  <c:v>222403</c:v>
                </c:pt>
                <c:pt idx="11">
                  <c:v>224420</c:v>
                </c:pt>
                <c:pt idx="12">
                  <c:v>225714</c:v>
                </c:pt>
                <c:pt idx="13">
                  <c:v>223981</c:v>
                </c:pt>
                <c:pt idx="14">
                  <c:v>227280</c:v>
                </c:pt>
                <c:pt idx="15">
                  <c:v>221822.5</c:v>
                </c:pt>
                <c:pt idx="16">
                  <c:v>216365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人口状況!$G$3</c:f>
              <c:strCache>
                <c:ptCount val="1"/>
                <c:pt idx="0">
                  <c:v>年少人口（0～14歳）</c:v>
                </c:pt>
              </c:strCache>
            </c:strRef>
          </c:tx>
          <c:marker>
            <c:symbol val="square"/>
            <c:size val="5"/>
          </c:marker>
          <c:dPt>
            <c:idx val="14"/>
            <c:bubble3D val="0"/>
          </c:dPt>
          <c:dPt>
            <c:idx val="15"/>
            <c:marker>
              <c:symbol val="none"/>
            </c:marker>
            <c:bubble3D val="0"/>
          </c:dPt>
          <c:cat>
            <c:multiLvlStrRef>
              <c:f>人口状況!$C$4:$D$20</c:f>
              <c:multiLvlStrCache>
                <c:ptCount val="17"/>
                <c:lvl>
                  <c:pt idx="0">
                    <c:v>昭和30年</c:v>
                  </c:pt>
                  <c:pt idx="1">
                    <c:v>昭和35年</c:v>
                  </c:pt>
                  <c:pt idx="2">
                    <c:v>昭和40年</c:v>
                  </c:pt>
                  <c:pt idx="3">
                    <c:v>昭和45年</c:v>
                  </c:pt>
                  <c:pt idx="4">
                    <c:v>昭和50年</c:v>
                  </c:pt>
                  <c:pt idx="5">
                    <c:v>昭和55年</c:v>
                  </c:pt>
                  <c:pt idx="6">
                    <c:v>昭和60年</c:v>
                  </c:pt>
                  <c:pt idx="7">
                    <c:v>平成2年</c:v>
                  </c:pt>
                  <c:pt idx="8">
                    <c:v>平成7年</c:v>
                  </c:pt>
                  <c:pt idx="9">
                    <c:v>平成12年</c:v>
                  </c:pt>
                  <c:pt idx="10">
                    <c:v>平成17年</c:v>
                  </c:pt>
                  <c:pt idx="11">
                    <c:v>平成22年</c:v>
                  </c:pt>
                  <c:pt idx="12">
                    <c:v>平成27年</c:v>
                  </c:pt>
                  <c:pt idx="13">
                    <c:v>令和２年</c:v>
                  </c:pt>
                  <c:pt idx="14">
                    <c:v>令和７年</c:v>
                  </c:pt>
                  <c:pt idx="16">
                    <c:v>令和22年</c:v>
                  </c:pt>
                </c:lvl>
                <c:lvl>
                  <c:pt idx="0">
                    <c:v>(1955年)</c:v>
                  </c:pt>
                  <c:pt idx="1">
                    <c:v>(1960年)</c:v>
                  </c:pt>
                  <c:pt idx="2">
                    <c:v>(1965年)</c:v>
                  </c:pt>
                  <c:pt idx="3">
                    <c:v>(1970年)</c:v>
                  </c:pt>
                  <c:pt idx="4">
                    <c:v>(1975年)</c:v>
                  </c:pt>
                  <c:pt idx="5">
                    <c:v>(1980年)</c:v>
                  </c:pt>
                  <c:pt idx="6">
                    <c:v>(1985年)</c:v>
                  </c:pt>
                  <c:pt idx="7">
                    <c:v>(1990年)</c:v>
                  </c:pt>
                  <c:pt idx="8">
                    <c:v>(1995年)</c:v>
                  </c:pt>
                  <c:pt idx="9">
                    <c:v>(2000年)</c:v>
                  </c:pt>
                  <c:pt idx="10">
                    <c:v>(2005年)</c:v>
                  </c:pt>
                  <c:pt idx="11">
                    <c:v>(2010年)</c:v>
                  </c:pt>
                  <c:pt idx="12">
                    <c:v>(2015年)</c:v>
                  </c:pt>
                  <c:pt idx="13">
                    <c:v>(2020年)</c:v>
                  </c:pt>
                  <c:pt idx="14">
                    <c:v>(2025年)</c:v>
                  </c:pt>
                  <c:pt idx="15">
                    <c:v>.</c:v>
                  </c:pt>
                  <c:pt idx="16">
                    <c:v>(2040年)</c:v>
                  </c:pt>
                </c:lvl>
              </c:multiLvlStrCache>
            </c:multiLvlStrRef>
          </c:cat>
          <c:val>
            <c:numRef>
              <c:f>人口状況!$G$4:$G$20</c:f>
              <c:numCache>
                <c:formatCode>#,##0_);[Red]\(#,##0\)</c:formatCode>
                <c:ptCount val="17"/>
                <c:pt idx="0">
                  <c:v>13424</c:v>
                </c:pt>
                <c:pt idx="1">
                  <c:v>14094</c:v>
                </c:pt>
                <c:pt idx="2">
                  <c:v>15640</c:v>
                </c:pt>
                <c:pt idx="3">
                  <c:v>19841</c:v>
                </c:pt>
                <c:pt idx="4">
                  <c:v>28989</c:v>
                </c:pt>
                <c:pt idx="5">
                  <c:v>40303</c:v>
                </c:pt>
                <c:pt idx="6">
                  <c:v>43088</c:v>
                </c:pt>
                <c:pt idx="7">
                  <c:v>37973</c:v>
                </c:pt>
                <c:pt idx="8">
                  <c:v>33743</c:v>
                </c:pt>
                <c:pt idx="9">
                  <c:v>32030</c:v>
                </c:pt>
                <c:pt idx="10">
                  <c:v>31394</c:v>
                </c:pt>
                <c:pt idx="11">
                  <c:v>30734</c:v>
                </c:pt>
                <c:pt idx="12">
                  <c:v>28919</c:v>
                </c:pt>
                <c:pt idx="13">
                  <c:v>27068</c:v>
                </c:pt>
                <c:pt idx="14">
                  <c:v>26500</c:v>
                </c:pt>
                <c:pt idx="15">
                  <c:v>27392.5</c:v>
                </c:pt>
                <c:pt idx="16">
                  <c:v>28285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人口状況!$H$3</c:f>
              <c:strCache>
                <c:ptCount val="1"/>
                <c:pt idx="0">
                  <c:v>生産年齢人口（15～64歳）</c:v>
                </c:pt>
              </c:strCache>
            </c:strRef>
          </c:tx>
          <c:marker>
            <c:symbol val="triangle"/>
            <c:size val="5"/>
          </c:marker>
          <c:dPt>
            <c:idx val="14"/>
            <c:bubble3D val="0"/>
          </c:dPt>
          <c:dPt>
            <c:idx val="15"/>
            <c:marker>
              <c:symbol val="none"/>
            </c:marker>
            <c:bubble3D val="0"/>
          </c:dPt>
          <c:cat>
            <c:multiLvlStrRef>
              <c:f>人口状況!$C$4:$D$20</c:f>
              <c:multiLvlStrCache>
                <c:ptCount val="17"/>
                <c:lvl>
                  <c:pt idx="0">
                    <c:v>昭和30年</c:v>
                  </c:pt>
                  <c:pt idx="1">
                    <c:v>昭和35年</c:v>
                  </c:pt>
                  <c:pt idx="2">
                    <c:v>昭和40年</c:v>
                  </c:pt>
                  <c:pt idx="3">
                    <c:v>昭和45年</c:v>
                  </c:pt>
                  <c:pt idx="4">
                    <c:v>昭和50年</c:v>
                  </c:pt>
                  <c:pt idx="5">
                    <c:v>昭和55年</c:v>
                  </c:pt>
                  <c:pt idx="6">
                    <c:v>昭和60年</c:v>
                  </c:pt>
                  <c:pt idx="7">
                    <c:v>平成2年</c:v>
                  </c:pt>
                  <c:pt idx="8">
                    <c:v>平成7年</c:v>
                  </c:pt>
                  <c:pt idx="9">
                    <c:v>平成12年</c:v>
                  </c:pt>
                  <c:pt idx="10">
                    <c:v>平成17年</c:v>
                  </c:pt>
                  <c:pt idx="11">
                    <c:v>平成22年</c:v>
                  </c:pt>
                  <c:pt idx="12">
                    <c:v>平成27年</c:v>
                  </c:pt>
                  <c:pt idx="13">
                    <c:v>令和２年</c:v>
                  </c:pt>
                  <c:pt idx="14">
                    <c:v>令和７年</c:v>
                  </c:pt>
                  <c:pt idx="16">
                    <c:v>令和22年</c:v>
                  </c:pt>
                </c:lvl>
                <c:lvl>
                  <c:pt idx="0">
                    <c:v>(1955年)</c:v>
                  </c:pt>
                  <c:pt idx="1">
                    <c:v>(1960年)</c:v>
                  </c:pt>
                  <c:pt idx="2">
                    <c:v>(1965年)</c:v>
                  </c:pt>
                  <c:pt idx="3">
                    <c:v>(1970年)</c:v>
                  </c:pt>
                  <c:pt idx="4">
                    <c:v>(1975年)</c:v>
                  </c:pt>
                  <c:pt idx="5">
                    <c:v>(1980年)</c:v>
                  </c:pt>
                  <c:pt idx="6">
                    <c:v>(1985年)</c:v>
                  </c:pt>
                  <c:pt idx="7">
                    <c:v>(1990年)</c:v>
                  </c:pt>
                  <c:pt idx="8">
                    <c:v>(1995年)</c:v>
                  </c:pt>
                  <c:pt idx="9">
                    <c:v>(2000年)</c:v>
                  </c:pt>
                  <c:pt idx="10">
                    <c:v>(2005年)</c:v>
                  </c:pt>
                  <c:pt idx="11">
                    <c:v>(2010年)</c:v>
                  </c:pt>
                  <c:pt idx="12">
                    <c:v>(2015年)</c:v>
                  </c:pt>
                  <c:pt idx="13">
                    <c:v>(2020年)</c:v>
                  </c:pt>
                  <c:pt idx="14">
                    <c:v>(2025年)</c:v>
                  </c:pt>
                  <c:pt idx="15">
                    <c:v>.</c:v>
                  </c:pt>
                  <c:pt idx="16">
                    <c:v>(2040年)</c:v>
                  </c:pt>
                </c:lvl>
              </c:multiLvlStrCache>
            </c:multiLvlStrRef>
          </c:cat>
          <c:val>
            <c:numRef>
              <c:f>人口状況!$H$4:$H$20</c:f>
              <c:numCache>
                <c:formatCode>#,##0_);[Red]\(#,##0\)</c:formatCode>
                <c:ptCount val="17"/>
                <c:pt idx="0">
                  <c:v>23672</c:v>
                </c:pt>
                <c:pt idx="1">
                  <c:v>29244</c:v>
                </c:pt>
                <c:pt idx="2">
                  <c:v>42417</c:v>
                </c:pt>
                <c:pt idx="3">
                  <c:v>58697</c:v>
                </c:pt>
                <c:pt idx="4">
                  <c:v>74410</c:v>
                </c:pt>
                <c:pt idx="5">
                  <c:v>97406</c:v>
                </c:pt>
                <c:pt idx="6">
                  <c:v>122450</c:v>
                </c:pt>
                <c:pt idx="7">
                  <c:v>145430</c:v>
                </c:pt>
                <c:pt idx="8">
                  <c:v>157581</c:v>
                </c:pt>
                <c:pt idx="9">
                  <c:v>162648</c:v>
                </c:pt>
                <c:pt idx="10">
                  <c:v>159856</c:v>
                </c:pt>
                <c:pt idx="11">
                  <c:v>152804</c:v>
                </c:pt>
                <c:pt idx="12">
                  <c:v>144236</c:v>
                </c:pt>
                <c:pt idx="13">
                  <c:v>139516</c:v>
                </c:pt>
                <c:pt idx="14">
                  <c:v>140422</c:v>
                </c:pt>
                <c:pt idx="15">
                  <c:v>129970.5</c:v>
                </c:pt>
                <c:pt idx="16">
                  <c:v>119519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人口状況!$I$3</c:f>
              <c:strCache>
                <c:ptCount val="1"/>
                <c:pt idx="0">
                  <c:v>老年人口（65歳以上）</c:v>
                </c:pt>
              </c:strCache>
            </c:strRef>
          </c:tx>
          <c:marker>
            <c:symbol val="diamond"/>
            <c:size val="7"/>
          </c:marker>
          <c:dPt>
            <c:idx val="14"/>
            <c:marker>
              <c:symbol val="diamond"/>
              <c:size val="5"/>
            </c:marker>
            <c:bubble3D val="0"/>
          </c:dPt>
          <c:dPt>
            <c:idx val="15"/>
            <c:marker>
              <c:symbol val="none"/>
            </c:marker>
            <c:bubble3D val="0"/>
          </c:dPt>
          <c:cat>
            <c:multiLvlStrRef>
              <c:f>人口状況!$C$4:$D$20</c:f>
              <c:multiLvlStrCache>
                <c:ptCount val="17"/>
                <c:lvl>
                  <c:pt idx="0">
                    <c:v>昭和30年</c:v>
                  </c:pt>
                  <c:pt idx="1">
                    <c:v>昭和35年</c:v>
                  </c:pt>
                  <c:pt idx="2">
                    <c:v>昭和40年</c:v>
                  </c:pt>
                  <c:pt idx="3">
                    <c:v>昭和45年</c:v>
                  </c:pt>
                  <c:pt idx="4">
                    <c:v>昭和50年</c:v>
                  </c:pt>
                  <c:pt idx="5">
                    <c:v>昭和55年</c:v>
                  </c:pt>
                  <c:pt idx="6">
                    <c:v>昭和60年</c:v>
                  </c:pt>
                  <c:pt idx="7">
                    <c:v>平成2年</c:v>
                  </c:pt>
                  <c:pt idx="8">
                    <c:v>平成7年</c:v>
                  </c:pt>
                  <c:pt idx="9">
                    <c:v>平成12年</c:v>
                  </c:pt>
                  <c:pt idx="10">
                    <c:v>平成17年</c:v>
                  </c:pt>
                  <c:pt idx="11">
                    <c:v>平成22年</c:v>
                  </c:pt>
                  <c:pt idx="12">
                    <c:v>平成27年</c:v>
                  </c:pt>
                  <c:pt idx="13">
                    <c:v>令和２年</c:v>
                  </c:pt>
                  <c:pt idx="14">
                    <c:v>令和７年</c:v>
                  </c:pt>
                  <c:pt idx="16">
                    <c:v>令和22年</c:v>
                  </c:pt>
                </c:lvl>
                <c:lvl>
                  <c:pt idx="0">
                    <c:v>(1955年)</c:v>
                  </c:pt>
                  <c:pt idx="1">
                    <c:v>(1960年)</c:v>
                  </c:pt>
                  <c:pt idx="2">
                    <c:v>(1965年)</c:v>
                  </c:pt>
                  <c:pt idx="3">
                    <c:v>(1970年)</c:v>
                  </c:pt>
                  <c:pt idx="4">
                    <c:v>(1975年)</c:v>
                  </c:pt>
                  <c:pt idx="5">
                    <c:v>(1980年)</c:v>
                  </c:pt>
                  <c:pt idx="6">
                    <c:v>(1985年)</c:v>
                  </c:pt>
                  <c:pt idx="7">
                    <c:v>(1990年)</c:v>
                  </c:pt>
                  <c:pt idx="8">
                    <c:v>(1995年)</c:v>
                  </c:pt>
                  <c:pt idx="9">
                    <c:v>(2000年)</c:v>
                  </c:pt>
                  <c:pt idx="10">
                    <c:v>(2005年)</c:v>
                  </c:pt>
                  <c:pt idx="11">
                    <c:v>(2010年)</c:v>
                  </c:pt>
                  <c:pt idx="12">
                    <c:v>(2015年)</c:v>
                  </c:pt>
                  <c:pt idx="13">
                    <c:v>(2020年)</c:v>
                  </c:pt>
                  <c:pt idx="14">
                    <c:v>(2025年)</c:v>
                  </c:pt>
                  <c:pt idx="15">
                    <c:v>.</c:v>
                  </c:pt>
                  <c:pt idx="16">
                    <c:v>(2040年)</c:v>
                  </c:pt>
                </c:lvl>
              </c:multiLvlStrCache>
            </c:multiLvlStrRef>
          </c:cat>
          <c:val>
            <c:numRef>
              <c:f>人口状況!$I$4:$I$20</c:f>
              <c:numCache>
                <c:formatCode>#,##0_);[Red]\(#,##0\)</c:formatCode>
                <c:ptCount val="17"/>
                <c:pt idx="0">
                  <c:v>2313</c:v>
                </c:pt>
                <c:pt idx="1">
                  <c:v>2901</c:v>
                </c:pt>
                <c:pt idx="2">
                  <c:v>3326</c:v>
                </c:pt>
                <c:pt idx="3">
                  <c:v>4350</c:v>
                </c:pt>
                <c:pt idx="4">
                  <c:v>5551</c:v>
                </c:pt>
                <c:pt idx="5">
                  <c:v>7543</c:v>
                </c:pt>
                <c:pt idx="6">
                  <c:v>10032</c:v>
                </c:pt>
                <c:pt idx="7">
                  <c:v>13210</c:v>
                </c:pt>
                <c:pt idx="8">
                  <c:v>17254</c:v>
                </c:pt>
                <c:pt idx="9">
                  <c:v>22674</c:v>
                </c:pt>
                <c:pt idx="10">
                  <c:v>30590</c:v>
                </c:pt>
                <c:pt idx="11">
                  <c:v>40201</c:v>
                </c:pt>
                <c:pt idx="12">
                  <c:v>51432</c:v>
                </c:pt>
                <c:pt idx="13">
                  <c:v>57397</c:v>
                </c:pt>
                <c:pt idx="14">
                  <c:v>60358</c:v>
                </c:pt>
                <c:pt idx="15">
                  <c:v>64459.5</c:v>
                </c:pt>
                <c:pt idx="16">
                  <c:v>68561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9401600"/>
        <c:axId val="399398072"/>
      </c:lineChart>
      <c:catAx>
        <c:axId val="39940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ja-JP"/>
          </a:p>
        </c:txPr>
        <c:crossAx val="399398072"/>
        <c:crosses val="autoZero"/>
        <c:auto val="1"/>
        <c:lblAlgn val="ctr"/>
        <c:lblOffset val="100"/>
        <c:noMultiLvlLbl val="0"/>
      </c:catAx>
      <c:valAx>
        <c:axId val="399398072"/>
        <c:scaling>
          <c:orientation val="minMax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crossAx val="399401600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8.7336367126771022E-2"/>
          <c:y val="0.90581645502404684"/>
          <c:w val="0.90070091957929721"/>
          <c:h val="7.6684923055138327E-2"/>
        </c:manualLayout>
      </c:layout>
      <c:overlay val="0"/>
      <c:txPr>
        <a:bodyPr/>
        <a:lstStyle/>
        <a:p>
          <a:pPr>
            <a:defRPr sz="11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ja-JP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3782955228974925E-2"/>
          <c:y val="4.227257769271666E-2"/>
          <c:w val="0.88201601926113604"/>
          <c:h val="0.84533317856905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'グラフ認知 (4)'!$B$3</c:f>
              <c:strCache>
                <c:ptCount val="1"/>
                <c:pt idx="0">
                  <c:v>高齢者人口（65歳～74歳）</c:v>
                </c:pt>
              </c:strCache>
            </c:strRef>
          </c:tx>
          <c:spPr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Lbls>
            <c:dLbl>
              <c:idx val="9"/>
              <c:layout>
                <c:manualLayout>
                  <c:x val="-3.1497715113583363E-3"/>
                  <c:y val="-4.2238414230243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0"/>
                  <c:y val="-0.171300235489321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1.4422211022611982E-3"/>
                  <c:y val="-0.190805912656982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3.149771511358221E-3"/>
                  <c:y val="-8.6823407028834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3"/>
              <c:layout>
                <c:manualLayout>
                  <c:x val="-1.4422211022613041E-3"/>
                  <c:y val="-0.212348515698899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-1.5748857556791682E-3"/>
                  <c:y val="-5.6317885640324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000" b="1" baseline="0">
                    <a:latin typeface="ＭＳ ゴシック" pitchFamily="49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'グラフ認知 (4)'!$C$2:$AD$2</c:f>
              <c:strCache>
                <c:ptCount val="26"/>
                <c:pt idx="2">
                  <c:v>平成17年
（2005年）</c:v>
                </c:pt>
                <c:pt idx="6">
                  <c:v>平成22年
（2010年）</c:v>
                </c:pt>
                <c:pt idx="10">
                  <c:v>平成27年
（2015年）</c:v>
                </c:pt>
                <c:pt idx="15">
                  <c:v>令和２年
（2020年）</c:v>
                </c:pt>
                <c:pt idx="20">
                  <c:v>令和７年
（2025年）</c:v>
                </c:pt>
                <c:pt idx="25">
                  <c:v>令和22年
（2040年）</c:v>
                </c:pt>
              </c:strCache>
            </c:strRef>
          </c:cat>
          <c:val>
            <c:numRef>
              <c:f>'グラフ認知 (4)'!$C$3:$AD$3</c:f>
              <c:numCache>
                <c:formatCode>General</c:formatCode>
                <c:ptCount val="28"/>
                <c:pt idx="0" formatCode="#,##0_ ">
                  <c:v>19031</c:v>
                </c:pt>
                <c:pt idx="5" formatCode="#,##0_ ">
                  <c:v>24933</c:v>
                </c:pt>
                <c:pt idx="9" formatCode="#,##0_ ">
                  <c:v>30932</c:v>
                </c:pt>
                <c:pt idx="14" formatCode="#,##0_ ">
                  <c:v>30267</c:v>
                </c:pt>
                <c:pt idx="19" formatCode="#,##0_ ">
                  <c:v>25618</c:v>
                </c:pt>
                <c:pt idx="24" formatCode="#,##0_ ">
                  <c:v>32045</c:v>
                </c:pt>
              </c:numCache>
            </c:numRef>
          </c:val>
        </c:ser>
        <c:ser>
          <c:idx val="1"/>
          <c:order val="1"/>
          <c:tx>
            <c:strRef>
              <c:f>'グラフ認知 (4)'!$B$4</c:f>
              <c:strCache>
                <c:ptCount val="1"/>
                <c:pt idx="0">
                  <c:v>高齢者人口（75歳以上）</c:v>
                </c:pt>
              </c:strCache>
            </c:strRef>
          </c:tx>
          <c:spPr>
            <a:gradFill flip="none" rotWithShape="1">
              <a:gsLst>
                <a:gs pos="0">
                  <a:srgbClr val="FF3399">
                    <a:tint val="66000"/>
                    <a:satMod val="160000"/>
                  </a:srgbClr>
                </a:gs>
                <a:gs pos="50000">
                  <a:srgbClr val="FF3399">
                    <a:tint val="44500"/>
                    <a:satMod val="160000"/>
                  </a:srgbClr>
                </a:gs>
                <a:gs pos="100000">
                  <a:srgbClr val="FF3399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-1.5748857556791682E-3"/>
                  <c:y val="-2.8158942820162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7872476697147532E-17"/>
                  <c:y val="4.19004863449307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"/>
                  <c:y val="-2.8158942820162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5.7745143964738835E-17"/>
                  <c:y val="-7.5090514187099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4.7246572670375624E-3"/>
                  <c:y val="-8.9169985597181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>
                <c:manualLayout>
                  <c:x val="0"/>
                  <c:y val="-6.8050778482059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5"/>
              <c:layout>
                <c:manualLayout>
                  <c:x val="1.5748857556790528E-3"/>
                  <c:y val="-0.124368664122384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b="1" baseline="0">
                    <a:latin typeface="ＭＳ ゴシック" pitchFamily="49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'グラフ認知 (4)'!$C$2:$AD$2</c:f>
              <c:strCache>
                <c:ptCount val="26"/>
                <c:pt idx="2">
                  <c:v>平成17年
（2005年）</c:v>
                </c:pt>
                <c:pt idx="6">
                  <c:v>平成22年
（2010年）</c:v>
                </c:pt>
                <c:pt idx="10">
                  <c:v>平成27年
（2015年）</c:v>
                </c:pt>
                <c:pt idx="15">
                  <c:v>令和２年
（2020年）</c:v>
                </c:pt>
                <c:pt idx="20">
                  <c:v>令和７年
（2025年）</c:v>
                </c:pt>
                <c:pt idx="25">
                  <c:v>令和22年
（2040年）</c:v>
                </c:pt>
              </c:strCache>
            </c:strRef>
          </c:cat>
          <c:val>
            <c:numRef>
              <c:f>'グラフ認知 (4)'!$C$4:$AD$4</c:f>
              <c:numCache>
                <c:formatCode>#,##0_ </c:formatCode>
                <c:ptCount val="28"/>
                <c:pt idx="1">
                  <c:v>11559</c:v>
                </c:pt>
                <c:pt idx="6">
                  <c:v>15268</c:v>
                </c:pt>
                <c:pt idx="10">
                  <c:v>20500</c:v>
                </c:pt>
                <c:pt idx="15">
                  <c:v>27130</c:v>
                </c:pt>
                <c:pt idx="20">
                  <c:v>34740</c:v>
                </c:pt>
                <c:pt idx="25">
                  <c:v>36516</c:v>
                </c:pt>
              </c:numCache>
            </c:numRef>
          </c:val>
        </c:ser>
        <c:ser>
          <c:idx val="3"/>
          <c:order val="2"/>
          <c:tx>
            <c:strRef>
              <c:f>'グラフ認知 (4)'!$B$6</c:f>
              <c:strCache>
                <c:ptCount val="1"/>
                <c:pt idx="0">
                  <c:v>要支援1～2</c:v>
                </c:pt>
              </c:strCache>
            </c:strRef>
          </c:tx>
          <c:spPr>
            <a:gradFill flip="none" rotWithShape="1">
              <a:gsLst>
                <a:gs pos="0">
                  <a:srgbClr val="00CC00">
                    <a:shade val="30000"/>
                    <a:satMod val="115000"/>
                  </a:srgbClr>
                </a:gs>
                <a:gs pos="50000">
                  <a:srgbClr val="00CC00">
                    <a:shade val="67500"/>
                    <a:satMod val="115000"/>
                  </a:srgbClr>
                </a:gs>
                <a:gs pos="100000">
                  <a:srgbClr val="00CC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cat>
            <c:strRef>
              <c:f>'グラフ認知 (4)'!$C$2:$AD$2</c:f>
              <c:strCache>
                <c:ptCount val="26"/>
                <c:pt idx="2">
                  <c:v>平成17年
（2005年）</c:v>
                </c:pt>
                <c:pt idx="6">
                  <c:v>平成22年
（2010年）</c:v>
                </c:pt>
                <c:pt idx="10">
                  <c:v>平成27年
（2015年）</c:v>
                </c:pt>
                <c:pt idx="15">
                  <c:v>令和２年
（2020年）</c:v>
                </c:pt>
                <c:pt idx="20">
                  <c:v>令和７年
（2025年）</c:v>
                </c:pt>
                <c:pt idx="25">
                  <c:v>令和22年
（2040年）</c:v>
                </c:pt>
              </c:strCache>
            </c:strRef>
          </c:cat>
          <c:val>
            <c:numRef>
              <c:f>'グラフ認知 (4)'!$C$6:$AD$6</c:f>
              <c:numCache>
                <c:formatCode>General</c:formatCode>
                <c:ptCount val="28"/>
                <c:pt idx="2">
                  <c:v>521</c:v>
                </c:pt>
                <c:pt idx="7" formatCode="#,##0_ ">
                  <c:v>1129</c:v>
                </c:pt>
                <c:pt idx="11" formatCode="#,##0_ ">
                  <c:v>1303</c:v>
                </c:pt>
                <c:pt idx="16">
                  <c:v>1951</c:v>
                </c:pt>
                <c:pt idx="21">
                  <c:v>2779</c:v>
                </c:pt>
                <c:pt idx="26">
                  <c:v>3705</c:v>
                </c:pt>
              </c:numCache>
            </c:numRef>
          </c:val>
        </c:ser>
        <c:ser>
          <c:idx val="4"/>
          <c:order val="3"/>
          <c:tx>
            <c:strRef>
              <c:f>'グラフ認知 (4)'!$B$7</c:f>
              <c:strCache>
                <c:ptCount val="1"/>
                <c:pt idx="0">
                  <c:v>要介護1～2</c:v>
                </c:pt>
              </c:strCache>
            </c:strRef>
          </c:tx>
          <c:spPr>
            <a:gradFill>
              <a:gsLst>
                <a:gs pos="0">
                  <a:srgbClr val="FFFF00"/>
                </a:gs>
                <a:gs pos="30000">
                  <a:srgbClr val="FFFF00"/>
                </a:gs>
                <a:gs pos="74000">
                  <a:srgbClr val="FFFF99"/>
                </a:gs>
                <a:gs pos="89999">
                  <a:srgbClr val="FFFF00"/>
                </a:gs>
                <a:gs pos="100000">
                  <a:srgbClr val="FFC000"/>
                </a:gs>
              </a:gsLst>
              <a:lin ang="5400000" scaled="0"/>
            </a:gradFill>
            <a:ln>
              <a:solidFill>
                <a:schemeClr val="tx1"/>
              </a:solidFill>
            </a:ln>
          </c:spPr>
          <c:invertIfNegative val="0"/>
          <c:cat>
            <c:strRef>
              <c:f>'グラフ認知 (4)'!$C$2:$AD$2</c:f>
              <c:strCache>
                <c:ptCount val="26"/>
                <c:pt idx="2">
                  <c:v>平成17年
（2005年）</c:v>
                </c:pt>
                <c:pt idx="6">
                  <c:v>平成22年
（2010年）</c:v>
                </c:pt>
                <c:pt idx="10">
                  <c:v>平成27年
（2015年）</c:v>
                </c:pt>
                <c:pt idx="15">
                  <c:v>令和２年
（2020年）</c:v>
                </c:pt>
                <c:pt idx="20">
                  <c:v>令和７年
（2025年）</c:v>
                </c:pt>
                <c:pt idx="25">
                  <c:v>令和22年
（2040年）</c:v>
                </c:pt>
              </c:strCache>
            </c:strRef>
          </c:cat>
          <c:val>
            <c:numRef>
              <c:f>'グラフ認知 (4)'!$C$7:$AD$7</c:f>
              <c:numCache>
                <c:formatCode>General</c:formatCode>
                <c:ptCount val="28"/>
                <c:pt idx="2">
                  <c:v>1684</c:v>
                </c:pt>
                <c:pt idx="7" formatCode="#,##0_ ">
                  <c:v>1712</c:v>
                </c:pt>
                <c:pt idx="11" formatCode="#,##0_ ">
                  <c:v>2751</c:v>
                </c:pt>
                <c:pt idx="16">
                  <c:v>3192</c:v>
                </c:pt>
                <c:pt idx="21">
                  <c:v>4535</c:v>
                </c:pt>
                <c:pt idx="26">
                  <c:v>6044</c:v>
                </c:pt>
              </c:numCache>
            </c:numRef>
          </c:val>
        </c:ser>
        <c:ser>
          <c:idx val="5"/>
          <c:order val="4"/>
          <c:tx>
            <c:strRef>
              <c:f>'グラフ認知 (4)'!$B$8</c:f>
              <c:strCache>
                <c:ptCount val="1"/>
                <c:pt idx="0">
                  <c:v>要介護3～5</c:v>
                </c:pt>
              </c:strCache>
            </c:strRef>
          </c:tx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layout>
                <c:manualLayout>
                  <c:x val="2.9524891689402241E-2"/>
                  <c:y val="-5.1086493592639504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 dirty="0">
                        <a:latin typeface="ＭＳ ゴシック" panose="020B0609070205080204" pitchFamily="49" charset="-128"/>
                        <a:ea typeface="+mn-ea"/>
                      </a:rPr>
                      <a:t>3,726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5748857556791684E-2"/>
                  <c:y val="-5.6510600714875001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 dirty="0">
                        <a:latin typeface="ＭＳ ゴシック" panose="020B0609070205080204" pitchFamily="49" charset="-128"/>
                        <a:ea typeface="+mn-ea"/>
                      </a:rPr>
                      <a:t>4,804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9.4493145340750102E-3"/>
                  <c:y val="-6.420442209959655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>
                        <a:latin typeface="ＭＳ ゴシック" panose="020B0609070205080204" pitchFamily="49" charset="-128"/>
                        <a:ea typeface="+mn-ea"/>
                      </a:rPr>
                      <a:t>6,647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0"/>
                  <c:y val="-4.9240235524382572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>
                        <a:latin typeface="+mn-ea"/>
                        <a:ea typeface="+mn-ea"/>
                      </a:rPr>
                      <a:t>8,221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1.5748857556791684E-2"/>
                  <c:y val="-6.3357621345365558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 smtClean="0"/>
                      <a:t>8,221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>
                <c:manualLayout>
                  <c:x val="0"/>
                  <c:y val="-5.5395264964930378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>
                        <a:latin typeface="+mn-ea"/>
                        <a:ea typeface="+mn-ea"/>
                      </a:rPr>
                      <a:t>10,901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-1.5748857556791798E-2"/>
                  <c:y val="-6.8050778482059301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 smtClean="0"/>
                      <a:t>10,901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5"/>
              <c:layout>
                <c:manualLayout>
                  <c:x val="0"/>
                  <c:y val="-6.7705323846025886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>
                        <a:latin typeface="+mn-ea"/>
                        <a:ea typeface="+mn-ea"/>
                      </a:rPr>
                      <a:t>14,529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6"/>
              <c:layout>
                <c:manualLayout>
                  <c:x val="-1.5748857556791798E-2"/>
                  <c:y val="-8.2130249892140531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 smtClean="0"/>
                      <a:t>14,529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 baseline="0">
                    <a:latin typeface="ＭＳ ゴシック" panose="020B0609070205080204" pitchFamily="49" charset="-128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'グラフ認知 (4)'!$C$2:$AD$2</c:f>
              <c:strCache>
                <c:ptCount val="26"/>
                <c:pt idx="2">
                  <c:v>平成17年
（2005年）</c:v>
                </c:pt>
                <c:pt idx="6">
                  <c:v>平成22年
（2010年）</c:v>
                </c:pt>
                <c:pt idx="10">
                  <c:v>平成27年
（2015年）</c:v>
                </c:pt>
                <c:pt idx="15">
                  <c:v>令和２年
（2020年）</c:v>
                </c:pt>
                <c:pt idx="20">
                  <c:v>令和７年
（2025年）</c:v>
                </c:pt>
                <c:pt idx="25">
                  <c:v>令和22年
（2040年）</c:v>
                </c:pt>
              </c:strCache>
            </c:strRef>
          </c:cat>
          <c:val>
            <c:numRef>
              <c:f>'グラフ認知 (4)'!$C$8:$AD$8</c:f>
              <c:numCache>
                <c:formatCode>General</c:formatCode>
                <c:ptCount val="28"/>
                <c:pt idx="2">
                  <c:v>1521</c:v>
                </c:pt>
                <c:pt idx="7" formatCode="#,##0_ ">
                  <c:v>1963</c:v>
                </c:pt>
                <c:pt idx="11" formatCode="#,##0_ ">
                  <c:v>2593</c:v>
                </c:pt>
                <c:pt idx="16">
                  <c:v>3078</c:v>
                </c:pt>
                <c:pt idx="21">
                  <c:v>3587</c:v>
                </c:pt>
                <c:pt idx="26">
                  <c:v>4780</c:v>
                </c:pt>
              </c:numCache>
            </c:numRef>
          </c:val>
        </c:ser>
        <c:ser>
          <c:idx val="2"/>
          <c:order val="5"/>
          <c:tx>
            <c:strRef>
              <c:f>'グラフ認知 (4)'!$B$5</c:f>
              <c:strCache>
                <c:ptCount val="1"/>
                <c:pt idx="0">
                  <c:v>認知症高齢者数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 baseline="0">
                    <a:latin typeface="ＭＳ ゴシック" panose="020B0609070205080204" pitchFamily="49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'グラフ認知 (4)'!$C$2:$AD$2</c:f>
              <c:strCache>
                <c:ptCount val="26"/>
                <c:pt idx="2">
                  <c:v>平成17年
（2005年）</c:v>
                </c:pt>
                <c:pt idx="6">
                  <c:v>平成22年
（2010年）</c:v>
                </c:pt>
                <c:pt idx="10">
                  <c:v>平成27年
（2015年）</c:v>
                </c:pt>
                <c:pt idx="15">
                  <c:v>令和２年
（2020年）</c:v>
                </c:pt>
                <c:pt idx="20">
                  <c:v>令和７年
（2025年）</c:v>
                </c:pt>
                <c:pt idx="25">
                  <c:v>令和22年
（2040年）</c:v>
                </c:pt>
              </c:strCache>
            </c:strRef>
          </c:cat>
          <c:val>
            <c:numRef>
              <c:f>'グラフ認知 (4)'!$C$5:$AD$5</c:f>
              <c:numCache>
                <c:formatCode>General</c:formatCode>
                <c:ptCount val="28"/>
                <c:pt idx="12" formatCode="#,##0_ ">
                  <c:v>8227</c:v>
                </c:pt>
                <c:pt idx="17" formatCode="#,##0_ ;[Red]\-#,##0\ ">
                  <c:v>10505</c:v>
                </c:pt>
                <c:pt idx="22" formatCode="#,##0_ ;[Red]\-#,##0\ ">
                  <c:v>12434</c:v>
                </c:pt>
                <c:pt idx="27" formatCode="#,##0_ ;[Red]\-#,##0\ ">
                  <c:v>17057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399398856"/>
        <c:axId val="399403168"/>
      </c:barChart>
      <c:lineChart>
        <c:grouping val="standard"/>
        <c:varyColors val="0"/>
        <c:ser>
          <c:idx val="6"/>
          <c:order val="6"/>
          <c:tx>
            <c:strRef>
              <c:f>'グラフ認知 (4)'!$B$9</c:f>
              <c:strCache>
                <c:ptCount val="1"/>
                <c:pt idx="0">
                  <c:v>高齢化率</c:v>
                </c:pt>
              </c:strCache>
            </c:strRef>
          </c:tx>
          <c:spPr>
            <a:ln w="38100">
              <a:solidFill>
                <a:srgbClr val="7030A0">
                  <a:alpha val="0"/>
                </a:srgbClr>
              </a:solidFill>
            </a:ln>
          </c:spPr>
          <c:marker>
            <c:symbol val="diamond"/>
            <c:size val="11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10"/>
              <c:layout>
                <c:manualLayout>
                  <c:x val="-3.8110749407610521E-2"/>
                  <c:y val="-3.74302122043329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200" b="1" baseline="0">
                    <a:latin typeface="ＭＳ ゴシック" panose="020B0609070205080204" pitchFamily="49" charset="-128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'グラフ認知 (4)'!$I$2</c:f>
              <c:strCache>
                <c:ptCount val="1"/>
                <c:pt idx="0">
                  <c:v>平成22年
（2010年）</c:v>
                </c:pt>
              </c:strCache>
            </c:strRef>
          </c:cat>
          <c:val>
            <c:numRef>
              <c:f>'グラフ認知 (4)'!$C$9:$AD$9</c:f>
              <c:numCache>
                <c:formatCode>0.0%</c:formatCode>
                <c:ptCount val="28"/>
                <c:pt idx="1">
                  <c:v>0.13700000000000001</c:v>
                </c:pt>
                <c:pt idx="6">
                  <c:v>0.17899999999999999</c:v>
                </c:pt>
                <c:pt idx="10">
                  <c:v>0.22800000000000001</c:v>
                </c:pt>
                <c:pt idx="15">
                  <c:v>0.25600000000000001</c:v>
                </c:pt>
                <c:pt idx="20">
                  <c:v>0.26600000000000001</c:v>
                </c:pt>
                <c:pt idx="25">
                  <c:v>0.317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0561304"/>
        <c:axId val="400556600"/>
      </c:lineChart>
      <c:catAx>
        <c:axId val="399398856"/>
        <c:scaling>
          <c:orientation val="minMax"/>
        </c:scaling>
        <c:delete val="0"/>
        <c:axPos val="b"/>
        <c:majorGridlines>
          <c:spPr>
            <a:ln>
              <a:solidFill>
                <a:schemeClr val="tx1"/>
              </a:solidFill>
            </a:ln>
          </c:spPr>
        </c:majorGridlines>
        <c:minorGridlines/>
        <c:numFmt formatCode="General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0" vert="horz" anchor="ctr" anchorCtr="1"/>
          <a:lstStyle/>
          <a:p>
            <a:pPr>
              <a:defRPr sz="900" baseline="0"/>
            </a:pPr>
            <a:endParaRPr lang="ja-JP"/>
          </a:p>
        </c:txPr>
        <c:crossAx val="399403168"/>
        <c:crosses val="autoZero"/>
        <c:auto val="1"/>
        <c:lblAlgn val="ctr"/>
        <c:lblOffset val="0"/>
        <c:tickMarkSkip val="10000"/>
        <c:noMultiLvlLbl val="0"/>
      </c:catAx>
      <c:valAx>
        <c:axId val="399403168"/>
        <c:scaling>
          <c:orientation val="minMax"/>
          <c:max val="40000"/>
          <c:min val="0"/>
        </c:scaling>
        <c:delete val="0"/>
        <c:axPos val="l"/>
        <c:majorGridlines/>
        <c:minorGridlines/>
        <c:numFmt formatCode="#,##0_ " sourceLinked="1"/>
        <c:majorTickMark val="none"/>
        <c:minorTickMark val="none"/>
        <c:tickLblPos val="nextTo"/>
        <c:crossAx val="399398856"/>
        <c:crosses val="autoZero"/>
        <c:crossBetween val="between"/>
      </c:valAx>
      <c:catAx>
        <c:axId val="400561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00556600"/>
        <c:crosses val="autoZero"/>
        <c:auto val="1"/>
        <c:lblAlgn val="ctr"/>
        <c:lblOffset val="100"/>
        <c:noMultiLvlLbl val="0"/>
      </c:catAx>
      <c:valAx>
        <c:axId val="400556600"/>
        <c:scaling>
          <c:orientation val="minMax"/>
          <c:max val="0.35000000000000003"/>
          <c:min val="0"/>
        </c:scaling>
        <c:delete val="0"/>
        <c:axPos val="r"/>
        <c:numFmt formatCode="0.0%" sourceLinked="0"/>
        <c:majorTickMark val="out"/>
        <c:minorTickMark val="none"/>
        <c:tickLblPos val="nextTo"/>
        <c:crossAx val="400561304"/>
        <c:crosses val="max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000" baseline="0"/>
            </a:pPr>
            <a:endParaRPr lang="ja-JP"/>
          </a:p>
        </c:txPr>
      </c:legendEntry>
      <c:legendEntry>
        <c:idx val="1"/>
        <c:txPr>
          <a:bodyPr/>
          <a:lstStyle/>
          <a:p>
            <a:pPr>
              <a:defRPr sz="1000" baseline="0"/>
            </a:pPr>
            <a:endParaRPr lang="ja-JP"/>
          </a:p>
        </c:txPr>
      </c:legendEntry>
      <c:legendEntry>
        <c:idx val="2"/>
        <c:txPr>
          <a:bodyPr/>
          <a:lstStyle/>
          <a:p>
            <a:pPr>
              <a:defRPr sz="1000" baseline="0"/>
            </a:pPr>
            <a:endParaRPr lang="ja-JP"/>
          </a:p>
        </c:txPr>
      </c:legendEntry>
      <c:legendEntry>
        <c:idx val="3"/>
        <c:txPr>
          <a:bodyPr/>
          <a:lstStyle/>
          <a:p>
            <a:pPr>
              <a:defRPr sz="1000" baseline="0"/>
            </a:pPr>
            <a:endParaRPr lang="ja-JP"/>
          </a:p>
        </c:txPr>
      </c:legendEntry>
      <c:legendEntry>
        <c:idx val="4"/>
        <c:txPr>
          <a:bodyPr/>
          <a:lstStyle/>
          <a:p>
            <a:pPr>
              <a:defRPr sz="1000" baseline="0"/>
            </a:pPr>
            <a:endParaRPr lang="ja-JP"/>
          </a:p>
        </c:txPr>
      </c:legendEntry>
      <c:legendEntry>
        <c:idx val="5"/>
        <c:txPr>
          <a:bodyPr/>
          <a:lstStyle/>
          <a:p>
            <a:pPr>
              <a:defRPr sz="1000" baseline="0"/>
            </a:pPr>
            <a:endParaRPr lang="ja-JP"/>
          </a:p>
        </c:txPr>
      </c:legendEntry>
      <c:legendEntry>
        <c:idx val="6"/>
        <c:txPr>
          <a:bodyPr/>
          <a:lstStyle/>
          <a:p>
            <a:pPr>
              <a:defRPr sz="1000" baseline="0"/>
            </a:pPr>
            <a:endParaRPr lang="ja-JP"/>
          </a:p>
        </c:txPr>
      </c:legendEntry>
      <c:layout>
        <c:manualLayout>
          <c:xMode val="edge"/>
          <c:yMode val="edge"/>
          <c:x val="6.8300943463148189E-2"/>
          <c:y val="0.9366348230040269"/>
          <c:w val="0.91283762502660137"/>
          <c:h val="6.1833146277590734E-2"/>
        </c:manualLayout>
      </c:layout>
      <c:overlay val="0"/>
      <c:txPr>
        <a:bodyPr/>
        <a:lstStyle/>
        <a:p>
          <a:pPr>
            <a:defRPr sz="1200" baseline="0"/>
          </a:pPr>
          <a:endParaRPr lang="ja-JP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'グラフ (障がい者４.1)'!$C$70</c:f>
              <c:strCache>
                <c:ptCount val="1"/>
                <c:pt idx="0">
                  <c:v>障がい者数</c:v>
                </c:pt>
              </c:strCache>
            </c:strRef>
          </c:tx>
          <c:spPr>
            <a:solidFill>
              <a:srgbClr val="FF99FF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5.0482846564741668E-3"/>
                  <c:y val="7.5102633695391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8.34473707726569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0.108481582004453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1700544142510991E-17"/>
                  <c:y val="0.108481582004453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0.111263161030209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3655231043161113E-3"/>
                  <c:y val="9.7355265901433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7310462086322227E-3"/>
                  <c:y val="0.100136844927188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0482846564741668E-3"/>
                  <c:y val="0.114044740055964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'グラフ (障がい者４.1)'!$A$71:$A$79</c:f>
              <c:strCache>
                <c:ptCount val="9"/>
                <c:pt idx="0">
                  <c:v>1995年
（平成７）</c:v>
                </c:pt>
                <c:pt idx="1">
                  <c:v>2000年
（平成12）</c:v>
                </c:pt>
                <c:pt idx="2">
                  <c:v>2005年
（平成17）</c:v>
                </c:pt>
                <c:pt idx="3">
                  <c:v>2010年
（平成22）</c:v>
                </c:pt>
                <c:pt idx="4">
                  <c:v>2015年
（平成27）</c:v>
                </c:pt>
                <c:pt idx="5">
                  <c:v>2020年
（令和２）</c:v>
                </c:pt>
                <c:pt idx="6">
                  <c:v>2025年
（令和７）</c:v>
                </c:pt>
                <c:pt idx="8">
                  <c:v>2040年
（令和22）</c:v>
                </c:pt>
              </c:strCache>
            </c:strRef>
          </c:cat>
          <c:val>
            <c:numRef>
              <c:f>'グラフ (障がい者４.1)'!$C$71:$C$79</c:f>
              <c:numCache>
                <c:formatCode>#,##0_);[Red]\(#,##0\)</c:formatCode>
                <c:ptCount val="9"/>
                <c:pt idx="0">
                  <c:v>3568</c:v>
                </c:pt>
                <c:pt idx="1">
                  <c:v>4636</c:v>
                </c:pt>
                <c:pt idx="2">
                  <c:v>6046</c:v>
                </c:pt>
                <c:pt idx="3">
                  <c:v>7701</c:v>
                </c:pt>
                <c:pt idx="4" formatCode="#,##0_ ">
                  <c:v>8703</c:v>
                </c:pt>
                <c:pt idx="5" formatCode="#,##0_ ">
                  <c:v>9497.3681861651257</c:v>
                </c:pt>
                <c:pt idx="6" formatCode="#,##0_ ">
                  <c:v>10536.323876314951</c:v>
                </c:pt>
                <c:pt idx="8" formatCode="#,##0_ ">
                  <c:v>12467.468281797896</c:v>
                </c:pt>
              </c:numCache>
            </c:numRef>
          </c:val>
        </c:ser>
        <c:ser>
          <c:idx val="2"/>
          <c:order val="2"/>
          <c:tx>
            <c:strRef>
              <c:f>'グラフ (障がい者４.1)'!$D$70</c:f>
              <c:strCache>
                <c:ptCount val="1"/>
                <c:pt idx="0">
                  <c:v>うち高齢者数</c:v>
                </c:pt>
              </c:strCache>
            </c:strRef>
          </c:tx>
          <c:spPr>
            <a:pattFill prst="wdDnDiag">
              <a:fgClr>
                <a:srgbClr val="00B05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3.3655231043161113E-3"/>
                  <c:y val="9.1792107849922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7.2321054669636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3655231043162345E-3"/>
                  <c:y val="7.7884212721146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0482846564741668E-3"/>
                  <c:y val="7.7884212721146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'グラフ (障がい者４.1)'!$A$71:$A$79</c:f>
              <c:strCache>
                <c:ptCount val="9"/>
                <c:pt idx="0">
                  <c:v>1995年
（平成７）</c:v>
                </c:pt>
                <c:pt idx="1">
                  <c:v>2000年
（平成12）</c:v>
                </c:pt>
                <c:pt idx="2">
                  <c:v>2005年
（平成17）</c:v>
                </c:pt>
                <c:pt idx="3">
                  <c:v>2010年
（平成22）</c:v>
                </c:pt>
                <c:pt idx="4">
                  <c:v>2015年
（平成27）</c:v>
                </c:pt>
                <c:pt idx="5">
                  <c:v>2020年
（令和２）</c:v>
                </c:pt>
                <c:pt idx="6">
                  <c:v>2025年
（令和７）</c:v>
                </c:pt>
                <c:pt idx="8">
                  <c:v>2040年
（令和22）</c:v>
                </c:pt>
              </c:strCache>
            </c:strRef>
          </c:cat>
          <c:val>
            <c:numRef>
              <c:f>'グラフ (障がい者４.1)'!$D$71:$D$79</c:f>
              <c:numCache>
                <c:formatCode>General</c:formatCode>
                <c:ptCount val="9"/>
                <c:pt idx="4" formatCode="#,##0_);[Red]\(#,##0\)">
                  <c:v>4202</c:v>
                </c:pt>
                <c:pt idx="5" formatCode="#,##0_);[Red]\(#,##0\)">
                  <c:v>4461.46</c:v>
                </c:pt>
                <c:pt idx="6" formatCode="#,##0_);[Red]\(#,##0\)">
                  <c:v>4875</c:v>
                </c:pt>
                <c:pt idx="8" formatCode="#,##0_);[Red]\(#,##0\)">
                  <c:v>5443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00555816"/>
        <c:axId val="400555424"/>
      </c:barChart>
      <c:lineChart>
        <c:grouping val="stacked"/>
        <c:varyColors val="0"/>
        <c:ser>
          <c:idx val="0"/>
          <c:order val="0"/>
          <c:tx>
            <c:strRef>
              <c:f>'グラフ (障がい者４.1)'!$B$70</c:f>
              <c:strCache>
                <c:ptCount val="1"/>
                <c:pt idx="0">
                  <c:v>人口割合</c:v>
                </c:pt>
              </c:strCache>
            </c:strRef>
          </c:tx>
          <c:spPr>
            <a:ln w="28575" cap="rnd">
              <a:solidFill>
                <a:srgbClr val="0066FF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rgbClr val="0000FF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7"/>
            <c:marker>
              <c:symbol val="square"/>
              <c:size val="7"/>
              <c:spPr>
                <a:solidFill>
                  <a:srgbClr val="0000FF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flat">
                <a:solidFill>
                  <a:srgbClr val="0066FF"/>
                </a:solidFill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3.5337992595319168E-2"/>
                  <c:y val="-6.1194738566615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7117323460425589E-2"/>
                  <c:y val="-4.1723685386328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8800085012583615E-2"/>
                  <c:y val="-4.1723685386328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3751800356109448E-2"/>
                  <c:y val="-5.8413159540859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117323460425617E-2"/>
                  <c:y val="-4.4505264412083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3751800356109503E-2"/>
                  <c:y val="-5.2850001489349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2165608116899846E-2"/>
                  <c:y val="-5.0068422463594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0289707938845001E-2"/>
                  <c:y val="-3.8942106360573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'グラフ (障がい者４.1)'!$A$71:$A$79</c:f>
              <c:strCache>
                <c:ptCount val="9"/>
                <c:pt idx="0">
                  <c:v>1995年
（平成７）</c:v>
                </c:pt>
                <c:pt idx="1">
                  <c:v>2000年
（平成12）</c:v>
                </c:pt>
                <c:pt idx="2">
                  <c:v>2005年
（平成17）</c:v>
                </c:pt>
                <c:pt idx="3">
                  <c:v>2010年
（平成22）</c:v>
                </c:pt>
                <c:pt idx="4">
                  <c:v>2015年
（平成27）</c:v>
                </c:pt>
                <c:pt idx="5">
                  <c:v>2020年
（令和２）</c:v>
                </c:pt>
                <c:pt idx="6">
                  <c:v>2025年
（令和７）</c:v>
                </c:pt>
                <c:pt idx="8">
                  <c:v>2040年
（令和22）</c:v>
                </c:pt>
              </c:strCache>
            </c:strRef>
          </c:cat>
          <c:val>
            <c:numRef>
              <c:f>'グラフ (障がい者４.1)'!$B$71:$B$79</c:f>
              <c:numCache>
                <c:formatCode>0.00_ </c:formatCode>
                <c:ptCount val="9"/>
                <c:pt idx="0">
                  <c:v>1.7102292608339282</c:v>
                </c:pt>
                <c:pt idx="1">
                  <c:v>2.1327788231072509</c:v>
                </c:pt>
                <c:pt idx="2">
                  <c:v>2.7184885095974427</c:v>
                </c:pt>
                <c:pt idx="3">
                  <c:v>3.4315123429284373</c:v>
                </c:pt>
                <c:pt idx="4">
                  <c:v>3.8557643743852843</c:v>
                </c:pt>
                <c:pt idx="5">
                  <c:v>4.2402561762672395</c:v>
                </c:pt>
                <c:pt idx="6">
                  <c:v>4.6358341588854941</c:v>
                </c:pt>
                <c:pt idx="7" formatCode="#,##0.00_ ">
                  <c:v>5.1990365492733339</c:v>
                </c:pt>
                <c:pt idx="8">
                  <c:v>5.7622389396611728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0560520"/>
        <c:axId val="400554248"/>
      </c:lineChart>
      <c:catAx>
        <c:axId val="400560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0554248"/>
        <c:crosses val="autoZero"/>
        <c:auto val="1"/>
        <c:lblAlgn val="ctr"/>
        <c:lblOffset val="100"/>
        <c:noMultiLvlLbl val="0"/>
      </c:catAx>
      <c:valAx>
        <c:axId val="400554248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0560520"/>
        <c:crosses val="autoZero"/>
        <c:crossBetween val="between"/>
      </c:valAx>
      <c:valAx>
        <c:axId val="400555424"/>
        <c:scaling>
          <c:orientation val="minMax"/>
        </c:scaling>
        <c:delete val="0"/>
        <c:axPos val="r"/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0555816"/>
        <c:crosses val="max"/>
        <c:crossBetween val="between"/>
      </c:valAx>
      <c:catAx>
        <c:axId val="4005558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005554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0.02577</cdr:x>
      <cdr:y>0.0075</cdr:y>
    </cdr:from>
    <cdr:to>
      <cdr:x>0.14228</cdr:x>
      <cdr:y>0.06772</cdr:y>
    </cdr:to>
    <cdr:sp macro="" textlink="">
      <cdr:nvSpPr>
        <cdr:cNvPr id="2" name="正方形/長方形 1"/>
        <cdr:cNvSpPr/>
      </cdr:nvSpPr>
      <cdr:spPr>
        <a:xfrm xmlns:a="http://schemas.openxmlformats.org/drawingml/2006/main">
          <a:off x="206663" y="33482"/>
          <a:ext cx="934464" cy="2688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dirty="0">
              <a:solidFill>
                <a:sysClr val="windowText" lastClr="000000"/>
              </a:solidFill>
            </a:rPr>
            <a:t>（人）</a:t>
          </a:r>
          <a:endParaRPr lang="ja-JP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0.90112</cdr:x>
      <cdr:y>0.0194</cdr:y>
    </cdr:from>
    <cdr:to>
      <cdr:x>0.90626</cdr:x>
      <cdr:y>0.91513</cdr:y>
    </cdr:to>
    <cdr:sp macro="" textlink="">
      <cdr:nvSpPr>
        <cdr:cNvPr id="3" name="フリーフォーム 2"/>
        <cdr:cNvSpPr/>
      </cdr:nvSpPr>
      <cdr:spPr>
        <a:xfrm xmlns:a="http://schemas.openxmlformats.org/drawingml/2006/main">
          <a:off x="8858759" y="94336"/>
          <a:ext cx="50531" cy="4354642"/>
        </a:xfrm>
        <a:custGeom xmlns:a="http://schemas.openxmlformats.org/drawingml/2006/main">
          <a:avLst/>
          <a:gdLst>
            <a:gd name="connsiteX0" fmla="*/ 19158 w 181171"/>
            <a:gd name="connsiteY0" fmla="*/ 0 h 4648200"/>
            <a:gd name="connsiteX1" fmla="*/ 181083 w 181171"/>
            <a:gd name="connsiteY1" fmla="*/ 171450 h 4648200"/>
            <a:gd name="connsiteX2" fmla="*/ 108 w 181171"/>
            <a:gd name="connsiteY2" fmla="*/ 314325 h 4648200"/>
            <a:gd name="connsiteX3" fmla="*/ 152508 w 181171"/>
            <a:gd name="connsiteY3" fmla="*/ 523875 h 4648200"/>
            <a:gd name="connsiteX4" fmla="*/ 19158 w 181171"/>
            <a:gd name="connsiteY4" fmla="*/ 685800 h 4648200"/>
            <a:gd name="connsiteX5" fmla="*/ 171558 w 181171"/>
            <a:gd name="connsiteY5" fmla="*/ 866775 h 4648200"/>
            <a:gd name="connsiteX6" fmla="*/ 19158 w 181171"/>
            <a:gd name="connsiteY6" fmla="*/ 1028700 h 4648200"/>
            <a:gd name="connsiteX7" fmla="*/ 171558 w 181171"/>
            <a:gd name="connsiteY7" fmla="*/ 1200150 h 4648200"/>
            <a:gd name="connsiteX8" fmla="*/ 108 w 181171"/>
            <a:gd name="connsiteY8" fmla="*/ 1371600 h 4648200"/>
            <a:gd name="connsiteX9" fmla="*/ 162033 w 181171"/>
            <a:gd name="connsiteY9" fmla="*/ 1543050 h 4648200"/>
            <a:gd name="connsiteX10" fmla="*/ 9633 w 181171"/>
            <a:gd name="connsiteY10" fmla="*/ 1714500 h 4648200"/>
            <a:gd name="connsiteX11" fmla="*/ 162033 w 181171"/>
            <a:gd name="connsiteY11" fmla="*/ 1895475 h 4648200"/>
            <a:gd name="connsiteX12" fmla="*/ 9633 w 181171"/>
            <a:gd name="connsiteY12" fmla="*/ 2066925 h 4648200"/>
            <a:gd name="connsiteX13" fmla="*/ 152508 w 181171"/>
            <a:gd name="connsiteY13" fmla="*/ 2247900 h 4648200"/>
            <a:gd name="connsiteX14" fmla="*/ 9633 w 181171"/>
            <a:gd name="connsiteY14" fmla="*/ 2400300 h 4648200"/>
            <a:gd name="connsiteX15" fmla="*/ 162033 w 181171"/>
            <a:gd name="connsiteY15" fmla="*/ 2571750 h 4648200"/>
            <a:gd name="connsiteX16" fmla="*/ 19158 w 181171"/>
            <a:gd name="connsiteY16" fmla="*/ 2743200 h 4648200"/>
            <a:gd name="connsiteX17" fmla="*/ 152508 w 181171"/>
            <a:gd name="connsiteY17" fmla="*/ 2924175 h 4648200"/>
            <a:gd name="connsiteX18" fmla="*/ 9633 w 181171"/>
            <a:gd name="connsiteY18" fmla="*/ 3086100 h 4648200"/>
            <a:gd name="connsiteX19" fmla="*/ 162033 w 181171"/>
            <a:gd name="connsiteY19" fmla="*/ 3267075 h 4648200"/>
            <a:gd name="connsiteX20" fmla="*/ 9633 w 181171"/>
            <a:gd name="connsiteY20" fmla="*/ 3429000 h 4648200"/>
            <a:gd name="connsiteX21" fmla="*/ 181083 w 181171"/>
            <a:gd name="connsiteY21" fmla="*/ 3609975 h 4648200"/>
            <a:gd name="connsiteX22" fmla="*/ 108 w 181171"/>
            <a:gd name="connsiteY22" fmla="*/ 3781425 h 4648200"/>
            <a:gd name="connsiteX23" fmla="*/ 171558 w 181171"/>
            <a:gd name="connsiteY23" fmla="*/ 3952875 h 4648200"/>
            <a:gd name="connsiteX24" fmla="*/ 9633 w 181171"/>
            <a:gd name="connsiteY24" fmla="*/ 4124325 h 4648200"/>
            <a:gd name="connsiteX25" fmla="*/ 171558 w 181171"/>
            <a:gd name="connsiteY25" fmla="*/ 4305300 h 4648200"/>
            <a:gd name="connsiteX26" fmla="*/ 9633 w 181171"/>
            <a:gd name="connsiteY26" fmla="*/ 4467225 h 4648200"/>
            <a:gd name="connsiteX27" fmla="*/ 162033 w 181171"/>
            <a:gd name="connsiteY27" fmla="*/ 4648200 h 46482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  <a:cxn ang="0">
              <a:pos x="connsiteX13" y="connsiteY13"/>
            </a:cxn>
            <a:cxn ang="0">
              <a:pos x="connsiteX14" y="connsiteY14"/>
            </a:cxn>
            <a:cxn ang="0">
              <a:pos x="connsiteX15" y="connsiteY15"/>
            </a:cxn>
            <a:cxn ang="0">
              <a:pos x="connsiteX16" y="connsiteY16"/>
            </a:cxn>
            <a:cxn ang="0">
              <a:pos x="connsiteX17" y="connsiteY17"/>
            </a:cxn>
            <a:cxn ang="0">
              <a:pos x="connsiteX18" y="connsiteY18"/>
            </a:cxn>
            <a:cxn ang="0">
              <a:pos x="connsiteX19" y="connsiteY19"/>
            </a:cxn>
            <a:cxn ang="0">
              <a:pos x="connsiteX20" y="connsiteY20"/>
            </a:cxn>
            <a:cxn ang="0">
              <a:pos x="connsiteX21" y="connsiteY21"/>
            </a:cxn>
            <a:cxn ang="0">
              <a:pos x="connsiteX22" y="connsiteY22"/>
            </a:cxn>
            <a:cxn ang="0">
              <a:pos x="connsiteX23" y="connsiteY23"/>
            </a:cxn>
            <a:cxn ang="0">
              <a:pos x="connsiteX24" y="connsiteY24"/>
            </a:cxn>
            <a:cxn ang="0">
              <a:pos x="connsiteX25" y="connsiteY25"/>
            </a:cxn>
            <a:cxn ang="0">
              <a:pos x="connsiteX26" y="connsiteY26"/>
            </a:cxn>
            <a:cxn ang="0">
              <a:pos x="connsiteX27" y="connsiteY27"/>
            </a:cxn>
          </a:cxnLst>
          <a:rect l="l" t="t" r="r" b="b"/>
          <a:pathLst>
            <a:path w="181171" h="4648200">
              <a:moveTo>
                <a:pt x="19158" y="0"/>
              </a:moveTo>
              <a:cubicBezTo>
                <a:pt x="101708" y="59531"/>
                <a:pt x="184258" y="119063"/>
                <a:pt x="181083" y="171450"/>
              </a:cubicBezTo>
              <a:cubicBezTo>
                <a:pt x="177908" y="223837"/>
                <a:pt x="4870" y="255588"/>
                <a:pt x="108" y="314325"/>
              </a:cubicBezTo>
              <a:cubicBezTo>
                <a:pt x="-4655" y="373063"/>
                <a:pt x="149333" y="461962"/>
                <a:pt x="152508" y="523875"/>
              </a:cubicBezTo>
              <a:cubicBezTo>
                <a:pt x="155683" y="585788"/>
                <a:pt x="15983" y="628650"/>
                <a:pt x="19158" y="685800"/>
              </a:cubicBezTo>
              <a:cubicBezTo>
                <a:pt x="22333" y="742950"/>
                <a:pt x="171558" y="809625"/>
                <a:pt x="171558" y="866775"/>
              </a:cubicBezTo>
              <a:cubicBezTo>
                <a:pt x="171558" y="923925"/>
                <a:pt x="19158" y="973138"/>
                <a:pt x="19158" y="1028700"/>
              </a:cubicBezTo>
              <a:cubicBezTo>
                <a:pt x="19158" y="1084262"/>
                <a:pt x="174733" y="1143000"/>
                <a:pt x="171558" y="1200150"/>
              </a:cubicBezTo>
              <a:cubicBezTo>
                <a:pt x="168383" y="1257300"/>
                <a:pt x="1695" y="1314450"/>
                <a:pt x="108" y="1371600"/>
              </a:cubicBezTo>
              <a:cubicBezTo>
                <a:pt x="-1480" y="1428750"/>
                <a:pt x="160446" y="1485900"/>
                <a:pt x="162033" y="1543050"/>
              </a:cubicBezTo>
              <a:cubicBezTo>
                <a:pt x="163621" y="1600200"/>
                <a:pt x="9633" y="1655763"/>
                <a:pt x="9633" y="1714500"/>
              </a:cubicBezTo>
              <a:cubicBezTo>
                <a:pt x="9633" y="1773237"/>
                <a:pt x="162033" y="1836738"/>
                <a:pt x="162033" y="1895475"/>
              </a:cubicBezTo>
              <a:cubicBezTo>
                <a:pt x="162033" y="1954212"/>
                <a:pt x="11220" y="2008188"/>
                <a:pt x="9633" y="2066925"/>
              </a:cubicBezTo>
              <a:cubicBezTo>
                <a:pt x="8046" y="2125662"/>
                <a:pt x="152508" y="2192338"/>
                <a:pt x="152508" y="2247900"/>
              </a:cubicBezTo>
              <a:cubicBezTo>
                <a:pt x="152508" y="2303462"/>
                <a:pt x="8045" y="2346325"/>
                <a:pt x="9633" y="2400300"/>
              </a:cubicBezTo>
              <a:cubicBezTo>
                <a:pt x="11220" y="2454275"/>
                <a:pt x="160446" y="2514600"/>
                <a:pt x="162033" y="2571750"/>
              </a:cubicBezTo>
              <a:cubicBezTo>
                <a:pt x="163621" y="2628900"/>
                <a:pt x="20745" y="2684463"/>
                <a:pt x="19158" y="2743200"/>
              </a:cubicBezTo>
              <a:cubicBezTo>
                <a:pt x="17571" y="2801937"/>
                <a:pt x="154096" y="2867025"/>
                <a:pt x="152508" y="2924175"/>
              </a:cubicBezTo>
              <a:cubicBezTo>
                <a:pt x="150921" y="2981325"/>
                <a:pt x="8045" y="3028950"/>
                <a:pt x="9633" y="3086100"/>
              </a:cubicBezTo>
              <a:cubicBezTo>
                <a:pt x="11220" y="3143250"/>
                <a:pt x="162033" y="3209925"/>
                <a:pt x="162033" y="3267075"/>
              </a:cubicBezTo>
              <a:cubicBezTo>
                <a:pt x="162033" y="3324225"/>
                <a:pt x="6458" y="3371850"/>
                <a:pt x="9633" y="3429000"/>
              </a:cubicBezTo>
              <a:cubicBezTo>
                <a:pt x="12808" y="3486150"/>
                <a:pt x="182670" y="3551238"/>
                <a:pt x="181083" y="3609975"/>
              </a:cubicBezTo>
              <a:cubicBezTo>
                <a:pt x="179496" y="3668712"/>
                <a:pt x="1695" y="3724275"/>
                <a:pt x="108" y="3781425"/>
              </a:cubicBezTo>
              <a:cubicBezTo>
                <a:pt x="-1480" y="3838575"/>
                <a:pt x="169971" y="3895725"/>
                <a:pt x="171558" y="3952875"/>
              </a:cubicBezTo>
              <a:cubicBezTo>
                <a:pt x="173146" y="4010025"/>
                <a:pt x="9633" y="4065588"/>
                <a:pt x="9633" y="4124325"/>
              </a:cubicBezTo>
              <a:cubicBezTo>
                <a:pt x="9633" y="4183062"/>
                <a:pt x="171558" y="4248150"/>
                <a:pt x="171558" y="4305300"/>
              </a:cubicBezTo>
              <a:cubicBezTo>
                <a:pt x="171558" y="4362450"/>
                <a:pt x="11220" y="4410075"/>
                <a:pt x="9633" y="4467225"/>
              </a:cubicBezTo>
              <a:cubicBezTo>
                <a:pt x="8045" y="4524375"/>
                <a:pt x="85039" y="4586287"/>
                <a:pt x="162033" y="4648200"/>
              </a:cubicBezTo>
            </a:path>
          </a:pathLst>
        </a:custGeom>
        <a:noFill xmlns:a="http://schemas.openxmlformats.org/drawingml/2006/main"/>
        <a:ln xmlns:a="http://schemas.openxmlformats.org/drawingml/2006/main" w="38100" cap="flat" cmpd="dbl" algn="ctr">
          <a:solidFill>
            <a:schemeClr val="tx1"/>
          </a:solidFill>
          <a:prstDash val="solid"/>
        </a:ln>
        <a:effectLst xmlns:a="http://schemas.openxmlformats.org/drawingml/2006/main"/>
      </cdr:spPr>
      <cdr:txBody>
        <a:bodyPr xmlns:a="http://schemas.openxmlformats.org/drawingml/2006/main" wrap="square" rtlCol="0" anchor="t">
          <a:noAutofit/>
        </a:bodyPr>
        <a:lstStyle xmlns:a="http://schemas.openxmlformats.org/drawingml/2006/main">
          <a:defPPr>
            <a:defRPr lang="ja-JP"/>
          </a:defPPr>
          <a:lvl1pPr algn="l" rtl="0" fontAlgn="base">
            <a:spcBef>
              <a:spcPct val="0"/>
            </a:spcBef>
            <a:spcAft>
              <a:spcPct val="0"/>
            </a:spcAft>
            <a:defRPr kumimoji="1" kern="1200">
              <a:solidFill>
                <a:schemeClr val="tx1"/>
              </a:solidFill>
              <a:latin typeface="Arial" charset="0"/>
              <a:ea typeface="HGP創英角ｺﾞｼｯｸUB" pitchFamily="50" charset="-128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umimoji="1" kern="1200">
              <a:solidFill>
                <a:schemeClr val="tx1"/>
              </a:solidFill>
              <a:latin typeface="Arial" charset="0"/>
              <a:ea typeface="HGP創英角ｺﾞｼｯｸUB" pitchFamily="50" charset="-128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umimoji="1" kern="1200">
              <a:solidFill>
                <a:schemeClr val="tx1"/>
              </a:solidFill>
              <a:latin typeface="Arial" charset="0"/>
              <a:ea typeface="HGP創英角ｺﾞｼｯｸUB" pitchFamily="50" charset="-128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umimoji="1" kern="1200">
              <a:solidFill>
                <a:schemeClr val="tx1"/>
              </a:solidFill>
              <a:latin typeface="Arial" charset="0"/>
              <a:ea typeface="HGP創英角ｺﾞｼｯｸUB" pitchFamily="50" charset="-128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umimoji="1" kern="1200">
              <a:solidFill>
                <a:schemeClr val="tx1"/>
              </a:solidFill>
              <a:latin typeface="Arial" charset="0"/>
              <a:ea typeface="HGP創英角ｺﾞｼｯｸUB" pitchFamily="50" charset="-128"/>
              <a:cs typeface="+mn-cs"/>
            </a:defRPr>
          </a:lvl5pPr>
          <a:lvl6pPr marL="2286000" algn="l" defTabSz="914400" rtl="0" eaLnBrk="1" latinLnBrk="0" hangingPunct="1">
            <a:defRPr kumimoji="1" kern="1200">
              <a:solidFill>
                <a:schemeClr val="tx1"/>
              </a:solidFill>
              <a:latin typeface="Arial" charset="0"/>
              <a:ea typeface="HGP創英角ｺﾞｼｯｸUB" pitchFamily="50" charset="-128"/>
              <a:cs typeface="+mn-cs"/>
            </a:defRPr>
          </a:lvl6pPr>
          <a:lvl7pPr marL="2743200" algn="l" defTabSz="914400" rtl="0" eaLnBrk="1" latinLnBrk="0" hangingPunct="1">
            <a:defRPr kumimoji="1" kern="1200">
              <a:solidFill>
                <a:schemeClr val="tx1"/>
              </a:solidFill>
              <a:latin typeface="Arial" charset="0"/>
              <a:ea typeface="HGP創英角ｺﾞｼｯｸUB" pitchFamily="50" charset="-128"/>
              <a:cs typeface="+mn-cs"/>
            </a:defRPr>
          </a:lvl7pPr>
          <a:lvl8pPr marL="3200400" algn="l" defTabSz="914400" rtl="0" eaLnBrk="1" latinLnBrk="0" hangingPunct="1">
            <a:defRPr kumimoji="1" kern="1200">
              <a:solidFill>
                <a:schemeClr val="tx1"/>
              </a:solidFill>
              <a:latin typeface="Arial" charset="0"/>
              <a:ea typeface="HGP創英角ｺﾞｼｯｸUB" pitchFamily="50" charset="-128"/>
              <a:cs typeface="+mn-cs"/>
            </a:defRPr>
          </a:lvl8pPr>
          <a:lvl9pPr marL="3657600" algn="l" defTabSz="914400" rtl="0" eaLnBrk="1" latinLnBrk="0" hangingPunct="1">
            <a:defRPr kumimoji="1" kern="1200">
              <a:solidFill>
                <a:schemeClr val="tx1"/>
              </a:solidFill>
              <a:latin typeface="Arial" charset="0"/>
              <a:ea typeface="HGP創英角ｺﾞｼｯｸUB" pitchFamily="50" charset="-128"/>
              <a:cs typeface="+mn-cs"/>
            </a:defRPr>
          </a:lvl9pPr>
        </a:lstStyle>
        <a:p xmlns:a="http://schemas.openxmlformats.org/drawingml/2006/main">
          <a:pPr algn="just">
            <a:spcAft>
              <a:spcPts val="0"/>
            </a:spcAft>
          </a:pPr>
          <a:r>
            <a:rPr lang="en-US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rPr>
            <a:t> </a:t>
          </a:r>
          <a:endParaRPr lang="ja-JP" sz="1050" kern="100">
            <a:effectLst/>
            <a:latin typeface="Century" panose="02040604050505020304" pitchFamily="18" charset="0"/>
            <a:ea typeface="ＭＳ 明朝" panose="02020609040205080304" pitchFamily="17" charset="-128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0.87419</cdr:x>
      <cdr:y>0.01434</cdr:y>
    </cdr:from>
    <cdr:to>
      <cdr:x>0.9629</cdr:x>
      <cdr:y>0.03743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0399956" y="117863"/>
          <a:ext cx="1055358" cy="18980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0.04887</cdr:x>
      <cdr:y>0.01289</cdr:y>
    </cdr:from>
    <cdr:to>
      <cdr:x>0.11188</cdr:x>
      <cdr:y>0.03579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430333" y="106401"/>
          <a:ext cx="554838" cy="189018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BBEFC-8756-4E98-9EBB-FB0675EEE6F6}" type="datetimeFigureOut">
              <a:rPr kumimoji="1" lang="ja-JP" altLang="en-US" smtClean="0"/>
              <a:t>2020/11/9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95D90-AA24-43C7-86BD-A2F2888E4A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36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4" y="0"/>
            <a:ext cx="2919413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46" tIns="45224" rIns="90446" bIns="45224" numCol="1" anchor="t" anchorCtr="0" compatLnSpc="1">
            <a:prstTxWarp prst="textNoShape">
              <a:avLst/>
            </a:prstTxWarp>
          </a:bodyPr>
          <a:lstStyle>
            <a:lvl1pPr defTabSz="90629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46" tIns="45224" rIns="90446" bIns="45224" numCol="1" anchor="t" anchorCtr="0" compatLnSpc="1">
            <a:prstTxWarp prst="textNoShape">
              <a:avLst/>
            </a:prstTxWarp>
          </a:bodyPr>
          <a:lstStyle>
            <a:lvl1pPr algn="r" defTabSz="90629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8500" y="741363"/>
            <a:ext cx="5345113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11" y="4686305"/>
            <a:ext cx="5389562" cy="4440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46" tIns="45224" rIns="90446" bIns="452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4" y="9371018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46" tIns="45224" rIns="90446" bIns="45224" numCol="1" anchor="b" anchorCtr="0" compatLnSpc="1">
            <a:prstTxWarp prst="textNoShape">
              <a:avLst/>
            </a:prstTxWarp>
          </a:bodyPr>
          <a:lstStyle>
            <a:lvl1pPr defTabSz="90629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8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46" tIns="45224" rIns="90446" bIns="45224" numCol="1" anchor="b" anchorCtr="0" compatLnSpc="1">
            <a:prstTxWarp prst="textNoShape">
              <a:avLst/>
            </a:prstTxWarp>
          </a:bodyPr>
          <a:lstStyle>
            <a:lvl1pPr algn="r" defTabSz="90629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DA680EC1-B10D-4C10-BEE1-C3F59F5DCAE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70306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80EC1-B10D-4C10-BEE1-C3F59F5DCAE3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53110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1737" indent="-285282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1132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597585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4038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0491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66942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3398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79848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/>
            <a:fld id="{0C1CE2D3-0020-471D-A127-23E9064E9A45}" type="slidenum">
              <a:rPr lang="en-US" altLang="ja-JP" smtClean="0">
                <a:ea typeface="ＭＳ Ｐゴシック" pitchFamily="50" charset="-128"/>
              </a:rPr>
              <a:pPr eaLnBrk="1" hangingPunct="1"/>
              <a:t>10</a:t>
            </a:fld>
            <a:endParaRPr lang="en-US" altLang="ja-JP" dirty="0" smtClean="0">
              <a:ea typeface="ＭＳ Ｐゴシック" pitchFamily="50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086783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80EC1-B10D-4C10-BEE1-C3F59F5DCAE3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37742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1737" indent="-285282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1132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597585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4038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0491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66942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3398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79848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/>
            <a:fld id="{3795BE6C-847B-4A82-93AA-B0F95CC21754}" type="slidenum">
              <a:rPr lang="en-US" altLang="ja-JP" smtClean="0">
                <a:ea typeface="ＭＳ Ｐゴシック" pitchFamily="50" charset="-128"/>
              </a:rPr>
              <a:pPr eaLnBrk="1" hangingPunct="1"/>
              <a:t>12</a:t>
            </a:fld>
            <a:endParaRPr lang="en-US" altLang="ja-JP" dirty="0" smtClean="0">
              <a:ea typeface="ＭＳ Ｐゴシック" pitchFamily="50" charset="-128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9564767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80EC1-B10D-4C10-BEE1-C3F59F5DCAE3}" type="slidenum">
              <a:rPr lang="en-US" altLang="ja-JP" smtClean="0"/>
              <a:pPr>
                <a:defRPr/>
              </a:pPr>
              <a:t>13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723211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1737" indent="-285282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1132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597585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4038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0491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66942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3398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79848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/>
            <a:fld id="{0C1CE2D3-0020-471D-A127-23E9064E9A45}" type="slidenum">
              <a:rPr lang="en-US" altLang="ja-JP" smtClean="0">
                <a:ea typeface="ＭＳ Ｐゴシック" pitchFamily="50" charset="-128"/>
              </a:rPr>
              <a:pPr eaLnBrk="1" hangingPunct="1"/>
              <a:t>14</a:t>
            </a:fld>
            <a:endParaRPr lang="en-US" altLang="ja-JP" dirty="0" smtClean="0">
              <a:ea typeface="ＭＳ Ｐゴシック" pitchFamily="50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797368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1737" indent="-285282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1132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597585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4038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0491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66942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3398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79848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/>
            <a:fld id="{0C1CE2D3-0020-471D-A127-23E9064E9A45}" type="slidenum">
              <a:rPr lang="en-US" altLang="ja-JP" smtClean="0">
                <a:ea typeface="ＭＳ Ｐゴシック" pitchFamily="50" charset="-128"/>
              </a:rPr>
              <a:pPr eaLnBrk="1" hangingPunct="1"/>
              <a:t>15</a:t>
            </a:fld>
            <a:endParaRPr lang="en-US" altLang="ja-JP" dirty="0" smtClean="0">
              <a:ea typeface="ＭＳ Ｐゴシック" pitchFamily="50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079791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80EC1-B10D-4C10-BEE1-C3F59F5DCAE3}" type="slidenum">
              <a:rPr lang="en-US" altLang="ja-JP" smtClean="0"/>
              <a:pPr>
                <a:defRPr/>
              </a:pPr>
              <a:t>16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084444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80EC1-B10D-4C10-BEE1-C3F59F5DCAE3}" type="slidenum">
              <a:rPr lang="en-US" altLang="ja-JP" smtClean="0"/>
              <a:pPr>
                <a:defRPr/>
              </a:pPr>
              <a:t>17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03357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1737" indent="-285282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1132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597585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4038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0491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66942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3398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79848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/>
            <a:fld id="{3795BE6C-847B-4A82-93AA-B0F95CC21754}" type="slidenum">
              <a:rPr lang="en-US" altLang="ja-JP" smtClean="0">
                <a:ea typeface="ＭＳ Ｐゴシック" pitchFamily="50" charset="-128"/>
              </a:rPr>
              <a:pPr eaLnBrk="1" hangingPunct="1"/>
              <a:t>2</a:t>
            </a:fld>
            <a:endParaRPr lang="en-US" altLang="ja-JP" dirty="0" smtClean="0">
              <a:ea typeface="ＭＳ Ｐゴシック" pitchFamily="50" charset="-128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689425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80EC1-B10D-4C10-BEE1-C3F59F5DCAE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17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80EC1-B10D-4C10-BEE1-C3F59F5DCAE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644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80EC1-B10D-4C10-BEE1-C3F59F5DCAE3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87147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80EC1-B10D-4C10-BEE1-C3F59F5DCAE3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84808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80EC1-B10D-4C10-BEE1-C3F59F5DCAE3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5765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1737" indent="-285282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1132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597585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4038" indent="-228229" defTabSz="903395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0491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66942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3398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79848" indent="-228229" defTabSz="90339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/>
            <a:fld id="{3795BE6C-847B-4A82-93AA-B0F95CC21754}" type="slidenum">
              <a:rPr lang="en-US" altLang="ja-JP" smtClean="0">
                <a:ea typeface="ＭＳ Ｐゴシック" pitchFamily="50" charset="-128"/>
              </a:rPr>
              <a:pPr eaLnBrk="1" hangingPunct="1"/>
              <a:t>8</a:t>
            </a:fld>
            <a:endParaRPr lang="en-US" altLang="ja-JP" dirty="0" smtClean="0">
              <a:ea typeface="ＭＳ Ｐゴシック" pitchFamily="50" charset="-128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57176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80EC1-B10D-4C10-BEE1-C3F59F5DCAE3}" type="slidenum">
              <a:rPr lang="en-US" altLang="ja-JP" smtClean="0"/>
              <a:pPr>
                <a:defRPr/>
              </a:pPr>
              <a:t>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84929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28AB2-A6E7-41B7-B292-E5E06A07333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395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5EAE3-4F2C-437D-8C0F-F310E14E27B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3340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B8423-501A-4C1E-8614-658F52572C2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7765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1A977-C611-4A99-9423-3F9BEAFF523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8737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EDD08-E746-4D9D-9444-52CF6336B76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35425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44CC1-A2D4-4BF9-9B4D-97FBB22A9CC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5887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B8A9E-99BB-4A0B-8CC5-900E00FAD12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60840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FF16B-8EE2-43A9-BCAC-1A4AF0D26B7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0353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E1C6B-706C-4DAE-907A-4C7283E315E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5449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A1486-6DF6-48E5-86BC-FAF9E19E1CD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4085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1525D-CFA2-42FD-8C83-B67108E2FF2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68920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</a:defRPr>
            </a:lvl1pPr>
          </a:lstStyle>
          <a:p>
            <a:pPr>
              <a:defRPr/>
            </a:pPr>
            <a:fld id="{F0ECD385-5837-44A3-A85F-94B6F51A592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涙形 12"/>
          <p:cNvSpPr/>
          <p:nvPr/>
        </p:nvSpPr>
        <p:spPr bwMode="auto">
          <a:xfrm flipH="1">
            <a:off x="0" y="4138"/>
            <a:ext cx="2005644" cy="2304255"/>
          </a:xfrm>
          <a:prstGeom prst="teardrop">
            <a:avLst/>
          </a:prstGeom>
          <a:solidFill>
            <a:schemeClr val="accent5">
              <a:lumMod val="90000"/>
            </a:schemeClr>
          </a:solidFill>
          <a:ln w="38100">
            <a:noFill/>
          </a:ln>
          <a:effectLst/>
          <a:extLst/>
        </p:spPr>
        <p:txBody>
          <a:bodyPr wrap="none" rtlCol="0" anchor="ctr"/>
          <a:lstStyle/>
          <a:p>
            <a:pPr algn="ctr"/>
            <a:endParaRPr kumimoji="1" lang="ja-JP" altLang="en-US">
              <a:solidFill>
                <a:schemeClr val="accent3">
                  <a:lumMod val="95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73062" y="402233"/>
            <a:ext cx="9116441" cy="506487"/>
          </a:xfrm>
        </p:spPr>
        <p:txBody>
          <a:bodyPr/>
          <a:lstStyle/>
          <a:p>
            <a:pPr algn="l"/>
            <a:r>
              <a:rPr kumimoji="1" lang="ja-JP" altLang="en-US" sz="3200" b="1" spc="-130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厚木市地域福祉計画</a:t>
            </a:r>
            <a:endParaRPr kumimoji="1" lang="ja-JP" altLang="en-US" sz="3200" b="1" spc="-130" dirty="0">
              <a:solidFill>
                <a:srgbClr val="00B05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4686686" y="1340768"/>
            <a:ext cx="4802818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7200" b="1" spc="-19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意見交換会</a:t>
            </a:r>
            <a:endParaRPr lang="ja-JP" altLang="en-US" b="1" spc="-19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3872880" y="2996952"/>
            <a:ext cx="4774246" cy="5064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誰もが住み慣れた地域で自分らしい暮らしを</a:t>
            </a:r>
            <a:endParaRPr lang="en-US" altLang="ja-JP" sz="2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人生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の最期まで続けることができる</a:t>
            </a:r>
            <a:endParaRPr lang="en-US" altLang="ja-JP" sz="2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4592960" y="3717032"/>
            <a:ext cx="531304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>
              <a:lnSpc>
                <a:spcPts val="6400"/>
              </a:lnSpc>
            </a:pPr>
            <a:r>
              <a:rPr lang="ja-JP" altLang="en-US" sz="4800" b="1" dirty="0" smtClean="0">
                <a:solidFill>
                  <a:schemeClr val="accent5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地域包括ケア社会　</a:t>
            </a:r>
            <a:endParaRPr lang="en-US" altLang="ja-JP" sz="4800" b="1" dirty="0" smtClean="0">
              <a:solidFill>
                <a:schemeClr val="accent5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>
              <a:lnSpc>
                <a:spcPts val="6400"/>
              </a:lnSpc>
            </a:pPr>
            <a:r>
              <a:rPr lang="ja-JP" altLang="en-US" sz="4800" b="1" dirty="0" smtClean="0">
                <a:solidFill>
                  <a:schemeClr val="accent5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 </a:t>
            </a:r>
            <a:r>
              <a:rPr lang="ja-JP" altLang="en-US" sz="3600" b="1" dirty="0" smtClean="0">
                <a:solidFill>
                  <a:schemeClr val="accent5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4000" b="1" dirty="0" smtClean="0">
                <a:solidFill>
                  <a:schemeClr val="accent5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実現</a:t>
            </a:r>
            <a:r>
              <a:rPr lang="ja-JP" altLang="en-US" sz="3600" b="1" dirty="0" smtClean="0">
                <a:solidFill>
                  <a:schemeClr val="accent5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</a:t>
            </a:r>
            <a:r>
              <a:rPr lang="ja-JP" altLang="en-US" sz="4000" b="1" dirty="0" smtClean="0">
                <a:solidFill>
                  <a:schemeClr val="accent5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向</a:t>
            </a:r>
            <a:r>
              <a:rPr lang="ja-JP" altLang="en-US" sz="3600" b="1" dirty="0" smtClean="0">
                <a:solidFill>
                  <a:schemeClr val="accent5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けて</a:t>
            </a:r>
            <a:endParaRPr lang="ja-JP" altLang="en-US" sz="3600" b="1" spc="-300" dirty="0">
              <a:solidFill>
                <a:schemeClr val="accent5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8136254" y="6165304"/>
            <a:ext cx="1552130" cy="531639"/>
            <a:chOff x="3040830" y="6514047"/>
            <a:chExt cx="723171" cy="254904"/>
          </a:xfrm>
        </p:grpSpPr>
        <p:pic>
          <p:nvPicPr>
            <p:cNvPr id="9" name="Picture 2" descr="C:\Users\19494\Desktop\logo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040830" y="6514047"/>
              <a:ext cx="291045" cy="254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C:\Users\19494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337631" y="6584419"/>
              <a:ext cx="426370" cy="1352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2" name="直線コネクタ 11"/>
          <p:cNvCxnSpPr/>
          <p:nvPr/>
        </p:nvCxnSpPr>
        <p:spPr>
          <a:xfrm>
            <a:off x="0" y="2464318"/>
            <a:ext cx="9906000" cy="29294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0" y="6007006"/>
            <a:ext cx="9906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タイトル 1"/>
          <p:cNvSpPr txBox="1">
            <a:spLocks/>
          </p:cNvSpPr>
          <p:nvPr/>
        </p:nvSpPr>
        <p:spPr bwMode="auto">
          <a:xfrm>
            <a:off x="128464" y="6381328"/>
            <a:ext cx="3096344" cy="3600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1400" spc="-13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令和２年８月</a:t>
            </a:r>
            <a:r>
              <a:rPr lang="en-US" altLang="ja-JP" sz="1400" spc="-13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23</a:t>
            </a:r>
            <a:r>
              <a:rPr lang="ja-JP" altLang="en-US" sz="1400" spc="-13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</a:t>
            </a:r>
            <a:endParaRPr lang="ja-JP" altLang="en-US" sz="1400" spc="-130" dirty="0">
              <a:solidFill>
                <a:schemeClr val="tx1"/>
              </a:solidFill>
              <a:latin typeface="+mj-ea"/>
              <a:cs typeface="Meiryo UI" pitchFamily="50" charset="-128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 bwMode="auto">
          <a:xfrm>
            <a:off x="373063" y="906289"/>
            <a:ext cx="9116441" cy="5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3200" b="1" kern="0" spc="-130" dirty="0" smtClean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厚木市高齢者保健福祉計画・介護保険事業計画</a:t>
            </a:r>
            <a:endParaRPr lang="ja-JP" altLang="en-US" sz="3200" b="1" kern="0" spc="-130" dirty="0">
              <a:solidFill>
                <a:srgbClr val="0070C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611" y="4124292"/>
            <a:ext cx="3190070" cy="2126713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43" b="-919"/>
          <a:stretch/>
        </p:blipFill>
        <p:spPr>
          <a:xfrm>
            <a:off x="197805" y="2155029"/>
            <a:ext cx="3243027" cy="221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02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7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3"/>
          <p:cNvSpPr>
            <a:spLocks noChangeArrowheads="1"/>
          </p:cNvSpPr>
          <p:nvPr/>
        </p:nvSpPr>
        <p:spPr bwMode="auto">
          <a:xfrm>
            <a:off x="9000182" y="-2757"/>
            <a:ext cx="92137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4" name="Rectangle 3"/>
          <p:cNvSpPr>
            <a:spLocks noChangeArrowheads="1"/>
          </p:cNvSpPr>
          <p:nvPr/>
        </p:nvSpPr>
        <p:spPr bwMode="auto">
          <a:xfrm>
            <a:off x="-1997" y="2013"/>
            <a:ext cx="921370" cy="6856293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1280592" y="1988840"/>
            <a:ext cx="5762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</a:p>
        </p:txBody>
      </p:sp>
      <p:sp>
        <p:nvSpPr>
          <p:cNvPr id="6160" name="Text Box 42"/>
          <p:cNvSpPr txBox="1">
            <a:spLocks noChangeArrowheads="1"/>
          </p:cNvSpPr>
          <p:nvPr/>
        </p:nvSpPr>
        <p:spPr bwMode="auto">
          <a:xfrm>
            <a:off x="-3909" y="6402155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ja-JP" altLang="en-US" sz="2400" dirty="0" smtClean="0">
                <a:latin typeface="+mj-ea"/>
                <a:ea typeface="+mj-ea"/>
              </a:rPr>
              <a:t>９</a:t>
            </a:r>
            <a:endParaRPr lang="en-US" altLang="ja-JP" sz="2400" dirty="0">
              <a:latin typeface="+mj-ea"/>
              <a:ea typeface="+mj-ea"/>
            </a:endParaRPr>
          </a:p>
        </p:txBody>
      </p:sp>
      <p:sp>
        <p:nvSpPr>
          <p:cNvPr id="6165" name="Text Box 7"/>
          <p:cNvSpPr txBox="1">
            <a:spLocks noChangeArrowheads="1"/>
          </p:cNvSpPr>
          <p:nvPr/>
        </p:nvSpPr>
        <p:spPr bwMode="auto">
          <a:xfrm>
            <a:off x="1297588" y="3068960"/>
            <a:ext cx="5762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961477" y="2381155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➣　</a:t>
            </a:r>
            <a:r>
              <a:rPr lang="ja-JP" altLang="en-US" sz="2800" b="1" u="dbl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全ての人がつながり、支え合う地域づくり</a:t>
            </a:r>
            <a:endParaRPr lang="zh-TW" altLang="en-US" sz="2800" b="1" u="dbl" dirty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3" name="Text Box 5"/>
          <p:cNvSpPr txBox="1">
            <a:spLocks noChangeArrowheads="1"/>
          </p:cNvSpPr>
          <p:nvPr/>
        </p:nvSpPr>
        <p:spPr bwMode="auto">
          <a:xfrm>
            <a:off x="1961848" y="1904132"/>
            <a:ext cx="6840000" cy="4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つながりや支え合いの必要性</a:t>
            </a:r>
            <a:endParaRPr lang="zh-TW" altLang="en-US" sz="2800" b="1" spc="-15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7" name="Text Box 5"/>
          <p:cNvSpPr txBox="1">
            <a:spLocks noChangeArrowheads="1"/>
          </p:cNvSpPr>
          <p:nvPr/>
        </p:nvSpPr>
        <p:spPr bwMode="auto">
          <a:xfrm>
            <a:off x="1962371" y="3021889"/>
            <a:ext cx="6840000" cy="4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相互理解の</a:t>
            </a:r>
            <a:r>
              <a:rPr lang="ja-JP" altLang="en-US" sz="28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不足</a:t>
            </a:r>
            <a:endParaRPr lang="zh-TW" altLang="en-US" sz="2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288707" y="4221088"/>
            <a:ext cx="5762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1961533" y="4127902"/>
            <a:ext cx="6840000" cy="4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判断能力が不十分な人の増加</a:t>
            </a:r>
            <a:endParaRPr lang="zh-TW" altLang="en-US" sz="2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1961903" y="3486137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➣　</a:t>
            </a:r>
            <a:r>
              <a:rPr lang="ja-JP" altLang="en-US" sz="2800" b="1" u="dbl" spc="-150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相互理解の促進</a:t>
            </a:r>
            <a:endParaRPr lang="zh-TW" altLang="en-US" sz="2800" b="1" u="dbl" spc="-150" dirty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1962426" y="4603894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➣　</a:t>
            </a:r>
            <a:r>
              <a:rPr lang="ja-JP" altLang="en-US" sz="2800" b="1" u="dbl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権利擁護の推進</a:t>
            </a:r>
            <a:endParaRPr lang="zh-TW" altLang="en-US" sz="2800" b="1" u="dbl" dirty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9" name="タイトル 1"/>
          <p:cNvSpPr txBox="1">
            <a:spLocks/>
          </p:cNvSpPr>
          <p:nvPr/>
        </p:nvSpPr>
        <p:spPr bwMode="auto">
          <a:xfrm>
            <a:off x="0" y="-489"/>
            <a:ext cx="9906000" cy="5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地域福祉計画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　　　　　　　　　　　　　　　　</a:t>
            </a:r>
            <a:r>
              <a:rPr lang="ja-JP" altLang="en-US" sz="1600" b="1" dirty="0" smtClean="0">
                <a:solidFill>
                  <a:srgbClr val="BBE0E3">
                    <a:lumMod val="50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地域包括ケア社会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の実現に向けて</a:t>
            </a:r>
            <a:endParaRPr lang="ja-JP" altLang="en-US" sz="12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0" name="Rectangle 4"/>
          <p:cNvSpPr txBox="1">
            <a:spLocks noChangeArrowheads="1"/>
          </p:cNvSpPr>
          <p:nvPr/>
        </p:nvSpPr>
        <p:spPr bwMode="auto">
          <a:xfrm>
            <a:off x="822960" y="781789"/>
            <a:ext cx="8280000" cy="685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sz="4000" b="1" kern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課題</a:t>
            </a:r>
            <a:r>
              <a:rPr lang="ja-JP" altLang="en-US" sz="3600" b="1" kern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</a:t>
            </a:r>
            <a:r>
              <a:rPr lang="ja-JP" altLang="en-US" sz="4000" b="1" kern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重点的に取り組む施策の考え方</a:t>
            </a:r>
            <a:endParaRPr lang="ja-JP" altLang="en-US" sz="6600" kern="0" dirty="0">
              <a:ea typeface="HGS創英角ｺﾞｼｯｸUB" pitchFamily="50" charset="-128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1290114" y="5334307"/>
            <a:ext cx="5762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1962940" y="5256148"/>
            <a:ext cx="6840000" cy="4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地域課題の複雑化・複合化</a:t>
            </a:r>
            <a:endParaRPr lang="zh-TW" altLang="en-US" sz="2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1963833" y="5728622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➣　</a:t>
            </a:r>
            <a:r>
              <a:rPr lang="ja-JP" altLang="en-US" sz="2800" b="1" u="dbl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相談支援体制の充実</a:t>
            </a:r>
            <a:endParaRPr lang="zh-TW" altLang="en-US" sz="2800" b="1" u="dbl" dirty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1301173" y="2961853"/>
            <a:ext cx="7488000" cy="0"/>
          </a:xfrm>
          <a:prstGeom prst="line">
            <a:avLst/>
          </a:prstGeom>
          <a:noFill/>
          <a:ln w="12700">
            <a:solidFill>
              <a:schemeClr val="accent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32" name="Line 10"/>
          <p:cNvSpPr>
            <a:spLocks noChangeShapeType="1"/>
          </p:cNvSpPr>
          <p:nvPr/>
        </p:nvSpPr>
        <p:spPr bwMode="auto">
          <a:xfrm flipV="1">
            <a:off x="1280592" y="5184592"/>
            <a:ext cx="7488000" cy="0"/>
          </a:xfrm>
          <a:prstGeom prst="line">
            <a:avLst/>
          </a:prstGeom>
          <a:noFill/>
          <a:ln w="12700">
            <a:solidFill>
              <a:schemeClr val="accent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33" name="Line 10"/>
          <p:cNvSpPr>
            <a:spLocks noChangeShapeType="1"/>
          </p:cNvSpPr>
          <p:nvPr/>
        </p:nvSpPr>
        <p:spPr bwMode="auto">
          <a:xfrm flipV="1">
            <a:off x="1301229" y="4058126"/>
            <a:ext cx="7488000" cy="0"/>
          </a:xfrm>
          <a:prstGeom prst="line">
            <a:avLst/>
          </a:prstGeom>
          <a:noFill/>
          <a:ln w="12700">
            <a:solidFill>
              <a:schemeClr val="accent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 flipV="1">
            <a:off x="1280592" y="6309320"/>
            <a:ext cx="7488000" cy="0"/>
          </a:xfrm>
          <a:prstGeom prst="line">
            <a:avLst/>
          </a:prstGeom>
          <a:noFill/>
          <a:ln w="12700">
            <a:solidFill>
              <a:schemeClr val="accent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924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7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 bwMode="auto">
          <a:xfrm>
            <a:off x="1514489" y="1700808"/>
            <a:ext cx="6912768" cy="4392488"/>
          </a:xfrm>
          <a:prstGeom prst="roundRect">
            <a:avLst>
              <a:gd name="adj" fmla="val 9141"/>
            </a:avLst>
          </a:prstGeom>
          <a:ln w="38100">
            <a:solidFill>
              <a:schemeClr val="accent1">
                <a:lumMod val="50000"/>
              </a:schemeClr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8985448" y="0"/>
            <a:ext cx="92137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0" y="640080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ja-JP" sz="2400" dirty="0" smtClean="0">
                <a:ea typeface="ＭＳ Ｐゴシック" pitchFamily="50" charset="-128"/>
              </a:rPr>
              <a:t>10</a:t>
            </a: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0" y="0"/>
            <a:ext cx="92137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643131" y="1880532"/>
            <a:ext cx="6478222" cy="37394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誰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もが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慣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れた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endParaRPr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自分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らしい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暮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らしを</a:t>
            </a:r>
            <a:endParaRPr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人生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最期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endParaRPr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続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けることができる</a:t>
            </a:r>
            <a:endParaRPr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</a:pP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5400" b="1" i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地域包括ケア社会</a:t>
            </a:r>
            <a:endParaRPr lang="ja-JP" altLang="en-US" sz="5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Line 52"/>
          <p:cNvSpPr>
            <a:spLocks noChangeShapeType="1"/>
          </p:cNvSpPr>
          <p:nvPr/>
        </p:nvSpPr>
        <p:spPr bwMode="auto">
          <a:xfrm>
            <a:off x="4664968" y="4293096"/>
            <a:ext cx="5616624" cy="0"/>
          </a:xfrm>
          <a:prstGeom prst="line">
            <a:avLst/>
          </a:prstGeom>
          <a:noFill/>
          <a:ln w="9525">
            <a:noFill/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21370" y="781789"/>
            <a:ext cx="8064078" cy="685065"/>
          </a:xfrm>
        </p:spPr>
        <p:txBody>
          <a:bodyPr/>
          <a:lstStyle/>
          <a:p>
            <a:r>
              <a:rPr lang="ja-JP" altLang="en-US" sz="4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計画が目指す将来像</a:t>
            </a:r>
            <a:endParaRPr lang="ja-JP" altLang="en-US" sz="6600" dirty="0">
              <a:ea typeface="HGS創英角ｺﾞｼｯｸUB" pitchFamily="50" charset="-128"/>
            </a:endParaRPr>
          </a:p>
        </p:txBody>
      </p:sp>
      <p:sp>
        <p:nvSpPr>
          <p:cNvPr id="21" name="タイトル 1"/>
          <p:cNvSpPr txBox="1">
            <a:spLocks/>
          </p:cNvSpPr>
          <p:nvPr/>
        </p:nvSpPr>
        <p:spPr bwMode="auto">
          <a:xfrm>
            <a:off x="0" y="-489"/>
            <a:ext cx="9906000" cy="5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地域福祉計画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　　　　　　　　　　　　　　　　</a:t>
            </a:r>
            <a:r>
              <a:rPr lang="ja-JP" altLang="en-US" sz="1600" b="1" dirty="0" smtClean="0">
                <a:solidFill>
                  <a:srgbClr val="BBE0E3">
                    <a:lumMod val="50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地域包括ケア社会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の実現に向けて</a:t>
            </a:r>
            <a:endParaRPr lang="ja-JP" altLang="en-US" sz="12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 bwMode="auto">
          <a:xfrm>
            <a:off x="4445368" y="5843364"/>
            <a:ext cx="3780000" cy="498925"/>
          </a:xfrm>
          <a:prstGeom prst="roundRect">
            <a:avLst>
              <a:gd name="adj" fmla="val 50000"/>
            </a:avLst>
          </a:prstGeom>
          <a:solidFill>
            <a:schemeClr val="accent5">
              <a:lumMod val="25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r>
              <a:rPr lang="ja-JP" altLang="en-US" sz="24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３計画共通の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 bwMode="auto">
          <a:xfrm>
            <a:off x="6807692" y="5856867"/>
            <a:ext cx="1403808" cy="46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accent5">
                <a:lumMod val="25000"/>
              </a:schemeClr>
            </a:solidFill>
          </a:ln>
          <a:effectLst/>
          <a:extLst/>
        </p:spPr>
        <p:txBody>
          <a:bodyPr wrap="none" rtlCol="0" anchor="ctr"/>
          <a:lstStyle/>
          <a:p>
            <a:pPr algn="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将来像</a:t>
            </a:r>
            <a:r>
              <a:rPr lang="en-US" altLang="ja-JP" sz="2400" b="1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!</a:t>
            </a:r>
            <a:endParaRPr kumimoji="1" lang="ja-JP" altLang="en-US" sz="2400" b="1" i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200" y="5911180"/>
            <a:ext cx="305538" cy="34916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34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985448" y="0"/>
            <a:ext cx="92137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2137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4" name="Text Box 22"/>
          <p:cNvSpPr txBox="1">
            <a:spLocks noChangeArrowheads="1"/>
          </p:cNvSpPr>
          <p:nvPr/>
        </p:nvSpPr>
        <p:spPr bwMode="auto">
          <a:xfrm>
            <a:off x="848544" y="2348880"/>
            <a:ext cx="806407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ja-JP" altLang="en-US" sz="6000" b="1" kern="0" spc="-130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厚木市高齢者保健福祉計画・介護保険事業</a:t>
            </a:r>
            <a:r>
              <a:rPr lang="ja-JP" altLang="en-US" sz="6000" b="1" kern="0" spc="-130" dirty="0" smtClean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～ 高齢者等が、生きがいを持って、</a:t>
            </a:r>
            <a:endParaRPr lang="en-US" altLang="ja-JP" sz="24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安心して生活できるまちづくり </a:t>
            </a:r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</a:t>
            </a:r>
            <a:endParaRPr lang="ja-JP" altLang="en-US" sz="2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0" y="-489"/>
            <a:ext cx="9906000" cy="5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地域包括ケア社会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の実現に向けて</a:t>
            </a: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0" y="640080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ja-JP" sz="2400" dirty="0" smtClean="0">
                <a:ea typeface="ＭＳ Ｐゴシック" pitchFamily="50" charset="-128"/>
              </a:rPr>
              <a:t>11</a:t>
            </a:r>
            <a:endParaRPr lang="en-US" altLang="ja-JP" sz="2400" dirty="0">
              <a:ea typeface="ＭＳ Ｐゴシック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372" y="44624"/>
            <a:ext cx="1608364" cy="173346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470" y="1801391"/>
            <a:ext cx="1012744" cy="33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28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7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 bwMode="auto">
          <a:xfrm>
            <a:off x="1514489" y="1556792"/>
            <a:ext cx="6912768" cy="1224000"/>
          </a:xfrm>
          <a:prstGeom prst="roundRect">
            <a:avLst>
              <a:gd name="adj" fmla="val 20790"/>
            </a:avLst>
          </a:prstGeom>
          <a:ln w="38100">
            <a:solidFill>
              <a:schemeClr val="accent1">
                <a:lumMod val="50000"/>
              </a:schemeClr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8985448" y="0"/>
            <a:ext cx="92137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0" y="640080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ja-JP" sz="2400" dirty="0" smtClean="0">
                <a:ea typeface="ＭＳ Ｐゴシック" pitchFamily="50" charset="-128"/>
              </a:rPr>
              <a:t>12</a:t>
            </a: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26" name="Line 52"/>
          <p:cNvSpPr>
            <a:spLocks noChangeShapeType="1"/>
          </p:cNvSpPr>
          <p:nvPr/>
        </p:nvSpPr>
        <p:spPr bwMode="auto">
          <a:xfrm>
            <a:off x="2404146" y="5445224"/>
            <a:ext cx="5616624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0" y="0"/>
            <a:ext cx="92137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643130" y="1628800"/>
            <a:ext cx="6620557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高齢者人口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</a:pP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➣ </a:t>
            </a:r>
            <a:r>
              <a:rPr lang="en-US" altLang="ja-JP" sz="3200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2045</a:t>
            </a:r>
            <a:r>
              <a:rPr lang="ja-JP" altLang="en-US" sz="3200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年にピークを迎える </a:t>
            </a:r>
            <a:endParaRPr lang="en-US" altLang="ja-JP" sz="3200" b="1" i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Line 52"/>
          <p:cNvSpPr>
            <a:spLocks noChangeShapeType="1"/>
          </p:cNvSpPr>
          <p:nvPr/>
        </p:nvSpPr>
        <p:spPr bwMode="auto">
          <a:xfrm>
            <a:off x="2402467" y="4284419"/>
            <a:ext cx="5616624" cy="0"/>
          </a:xfrm>
          <a:prstGeom prst="line">
            <a:avLst/>
          </a:prstGeom>
          <a:noFill/>
          <a:ln w="9525">
            <a:noFill/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2402465" y="5517232"/>
            <a:ext cx="5861223" cy="907941"/>
          </a:xfrm>
          <a:prstGeom prst="rect">
            <a:avLst/>
          </a:prstGeom>
          <a:solidFill>
            <a:schemeClr val="bg1">
              <a:alpha val="4000"/>
            </a:schemeClr>
          </a:solidFill>
          <a:ln>
            <a:solidFill>
              <a:schemeClr val="bg1"/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ja-JP" altLang="en-US" sz="2400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必要な介護・福祉サービス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600"/>
              </a:spcBef>
            </a:pPr>
            <a:r>
              <a:rPr lang="ja-JP" altLang="en-US" sz="2400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多様なニーズに対応する体制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➣ </a:t>
            </a:r>
            <a:r>
              <a:rPr lang="ja-JP" altLang="en-US" sz="2400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整備</a:t>
            </a:r>
            <a:endParaRPr lang="ja-JP" altLang="en-US" sz="2400" b="1" u="sng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Line 52"/>
          <p:cNvSpPr>
            <a:spLocks noChangeShapeType="1"/>
          </p:cNvSpPr>
          <p:nvPr/>
        </p:nvSpPr>
        <p:spPr bwMode="auto">
          <a:xfrm>
            <a:off x="2404146" y="6453336"/>
            <a:ext cx="5616624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21370" y="781789"/>
            <a:ext cx="8064078" cy="685065"/>
          </a:xfrm>
        </p:spPr>
        <p:txBody>
          <a:bodyPr/>
          <a:lstStyle/>
          <a:p>
            <a:r>
              <a:rPr lang="ja-JP" altLang="en-US" sz="4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計画策定の考え方</a:t>
            </a:r>
            <a:endParaRPr lang="ja-JP" altLang="en-US" sz="6600" dirty="0">
              <a:ea typeface="HGS創英角ｺﾞｼｯｸUB" pitchFamily="50" charset="-128"/>
            </a:endParaRPr>
          </a:p>
        </p:txBody>
      </p:sp>
      <p:sp>
        <p:nvSpPr>
          <p:cNvPr id="21" name="タイトル 1"/>
          <p:cNvSpPr txBox="1">
            <a:spLocks/>
          </p:cNvSpPr>
          <p:nvPr/>
        </p:nvSpPr>
        <p:spPr bwMode="auto">
          <a:xfrm>
            <a:off x="0" y="-489"/>
            <a:ext cx="9906000" cy="5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高齢者保健福祉計画・介護保険事業計画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</a:t>
            </a:r>
            <a:r>
              <a:rPr lang="ja-JP" altLang="en-US" sz="1600" b="1" dirty="0" smtClean="0">
                <a:solidFill>
                  <a:srgbClr val="BBE0E3">
                    <a:lumMod val="50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地域包括ケア社会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の実現に向けて</a:t>
            </a:r>
            <a:endParaRPr lang="ja-JP" altLang="en-US" sz="12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2402466" y="4949651"/>
            <a:ext cx="5934910" cy="461665"/>
          </a:xfrm>
          <a:prstGeom prst="rect">
            <a:avLst/>
          </a:prstGeom>
          <a:solidFill>
            <a:schemeClr val="bg1">
              <a:alpha val="4000"/>
            </a:schemeClr>
          </a:solidFill>
          <a:ln>
            <a:solidFill>
              <a:schemeClr val="bg1"/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ja-JP" altLang="en-US" sz="2400" b="1" u="sng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社会参加</a:t>
            </a:r>
            <a:r>
              <a:rPr lang="ja-JP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や</a:t>
            </a:r>
            <a:r>
              <a:rPr lang="ja-JP" altLang="en-US" sz="2400" b="1" u="sng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地域交流</a:t>
            </a:r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</a:rPr>
              <a:t>➣ </a:t>
            </a:r>
            <a:r>
              <a:rPr lang="ja-JP" altLang="en-US" sz="2400" b="1" u="sng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活性化</a:t>
            </a:r>
            <a:endParaRPr lang="ja-JP" altLang="en-US" sz="2400" b="1" u="sng" dirty="0">
              <a:solidFill>
                <a:schemeClr val="accent1">
                  <a:lumMod val="50000"/>
                </a:schemeClr>
              </a:solidFill>
              <a:latin typeface="Myriad Web" pitchFamily="34" charset="0"/>
              <a:ea typeface="ＭＳ Ｐゴシック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1517398" y="2925136"/>
            <a:ext cx="6912768" cy="1728000"/>
          </a:xfrm>
          <a:prstGeom prst="roundRect">
            <a:avLst>
              <a:gd name="adj" fmla="val 13661"/>
            </a:avLst>
          </a:prstGeom>
          <a:ln w="38100">
            <a:solidFill>
              <a:schemeClr val="accent1">
                <a:lumMod val="50000"/>
              </a:schemeClr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1646039" y="3031716"/>
            <a:ext cx="6620557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要介護認定者・認知症高齢者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</a:pPr>
            <a:r>
              <a:rPr lang="ja-JP" altLang="en-US" sz="3200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ひとり暮らし高齢者・高齢者のみの世帯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</a:pPr>
            <a:r>
              <a:rPr lang="ja-JP" altLang="en-US" sz="3200" b="1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➣ </a:t>
            </a:r>
            <a:r>
              <a:rPr lang="ja-JP" altLang="en-US" sz="3200" b="1" i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更なる増加が見込まれる</a:t>
            </a:r>
            <a:endParaRPr lang="en-US" altLang="ja-JP" sz="3200" b="1" i="1" u="sng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141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7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3"/>
          <p:cNvSpPr>
            <a:spLocks noChangeArrowheads="1"/>
          </p:cNvSpPr>
          <p:nvPr/>
        </p:nvSpPr>
        <p:spPr bwMode="auto">
          <a:xfrm>
            <a:off x="9000182" y="-2757"/>
            <a:ext cx="92137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4" name="Rectangle 3"/>
          <p:cNvSpPr>
            <a:spLocks noChangeArrowheads="1"/>
          </p:cNvSpPr>
          <p:nvPr/>
        </p:nvSpPr>
        <p:spPr bwMode="auto">
          <a:xfrm>
            <a:off x="-1997" y="2013"/>
            <a:ext cx="921370" cy="6856293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1280592" y="1988840"/>
            <a:ext cx="5762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</a:p>
        </p:txBody>
      </p:sp>
      <p:sp>
        <p:nvSpPr>
          <p:cNvPr id="6160" name="Text Box 42"/>
          <p:cNvSpPr txBox="1">
            <a:spLocks noChangeArrowheads="1"/>
          </p:cNvSpPr>
          <p:nvPr/>
        </p:nvSpPr>
        <p:spPr bwMode="auto">
          <a:xfrm>
            <a:off x="-3909" y="6402155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ja-JP" sz="2400" dirty="0" smtClean="0"/>
              <a:t>13</a:t>
            </a:r>
            <a:endParaRPr lang="en-US" altLang="ja-JP" sz="2400" dirty="0"/>
          </a:p>
        </p:txBody>
      </p:sp>
      <p:sp>
        <p:nvSpPr>
          <p:cNvPr id="6165" name="Text Box 7"/>
          <p:cNvSpPr txBox="1">
            <a:spLocks noChangeArrowheads="1"/>
          </p:cNvSpPr>
          <p:nvPr/>
        </p:nvSpPr>
        <p:spPr bwMode="auto">
          <a:xfrm>
            <a:off x="1297588" y="3068960"/>
            <a:ext cx="5762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288707" y="4221088"/>
            <a:ext cx="5762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1961533" y="1916832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高齢者の見守りを行う基盤づくり</a:t>
            </a:r>
            <a:endParaRPr lang="zh-TW" altLang="en-US" sz="2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1962426" y="2392824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➣　</a:t>
            </a:r>
            <a:r>
              <a:rPr lang="ja-JP" altLang="ja-JP" sz="2800" b="1" u="dbl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支え合う体制づくりの</a:t>
            </a:r>
            <a:r>
              <a:rPr lang="ja-JP" altLang="ja-JP" sz="2800" b="1" u="dbl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endParaRPr lang="zh-TW" altLang="en-US" sz="2800" b="1" u="dbl" dirty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0" name="Rectangle 4"/>
          <p:cNvSpPr txBox="1">
            <a:spLocks noChangeArrowheads="1"/>
          </p:cNvSpPr>
          <p:nvPr/>
        </p:nvSpPr>
        <p:spPr bwMode="auto">
          <a:xfrm>
            <a:off x="822960" y="781789"/>
            <a:ext cx="8280000" cy="685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sz="4000" b="1" kern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課題</a:t>
            </a:r>
            <a:r>
              <a:rPr lang="ja-JP" altLang="en-US" sz="3600" b="1" kern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</a:t>
            </a:r>
            <a:r>
              <a:rPr lang="ja-JP" altLang="en-US" sz="4000" b="1" kern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重点的に取り組む施策の考え方</a:t>
            </a:r>
            <a:endParaRPr lang="ja-JP" altLang="en-US" sz="6600" kern="0" dirty="0">
              <a:ea typeface="HGS創英角ｺﾞｼｯｸUB" pitchFamily="50" charset="-128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1290114" y="5334307"/>
            <a:ext cx="5762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1301173" y="2961853"/>
            <a:ext cx="7488000" cy="0"/>
          </a:xfrm>
          <a:prstGeom prst="line">
            <a:avLst/>
          </a:prstGeom>
          <a:noFill/>
          <a:ln w="12700">
            <a:solidFill>
              <a:schemeClr val="accent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32" name="Line 10"/>
          <p:cNvSpPr>
            <a:spLocks noChangeShapeType="1"/>
          </p:cNvSpPr>
          <p:nvPr/>
        </p:nvSpPr>
        <p:spPr bwMode="auto">
          <a:xfrm flipV="1">
            <a:off x="1280592" y="5103684"/>
            <a:ext cx="7488000" cy="0"/>
          </a:xfrm>
          <a:prstGeom prst="line">
            <a:avLst/>
          </a:prstGeom>
          <a:noFill/>
          <a:ln w="12700">
            <a:solidFill>
              <a:schemeClr val="accent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33" name="Line 10"/>
          <p:cNvSpPr>
            <a:spLocks noChangeShapeType="1"/>
          </p:cNvSpPr>
          <p:nvPr/>
        </p:nvSpPr>
        <p:spPr bwMode="auto">
          <a:xfrm flipV="1">
            <a:off x="1301229" y="4058126"/>
            <a:ext cx="7488000" cy="0"/>
          </a:xfrm>
          <a:prstGeom prst="line">
            <a:avLst/>
          </a:prstGeom>
          <a:noFill/>
          <a:ln w="12700">
            <a:solidFill>
              <a:schemeClr val="accent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 flipV="1">
            <a:off x="1280592" y="6309320"/>
            <a:ext cx="7488000" cy="0"/>
          </a:xfrm>
          <a:prstGeom prst="line">
            <a:avLst/>
          </a:prstGeom>
          <a:noFill/>
          <a:ln w="12700">
            <a:solidFill>
              <a:schemeClr val="accent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23" name="タイトル 1"/>
          <p:cNvSpPr txBox="1">
            <a:spLocks/>
          </p:cNvSpPr>
          <p:nvPr/>
        </p:nvSpPr>
        <p:spPr bwMode="auto">
          <a:xfrm>
            <a:off x="6027" y="4093"/>
            <a:ext cx="9906000" cy="5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高齢者保健福祉計画・介護保険事業計画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</a:t>
            </a:r>
            <a:r>
              <a:rPr lang="ja-JP" altLang="en-US" sz="1600" b="1" dirty="0" smtClean="0">
                <a:solidFill>
                  <a:srgbClr val="BBE0E3">
                    <a:lumMod val="50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地域包括ケア社会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の実現に向けて</a:t>
            </a:r>
            <a:endParaRPr lang="ja-JP" altLang="en-US" sz="12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2001432" y="3068960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地域包括ケアシステムの</a:t>
            </a:r>
            <a:r>
              <a:rPr lang="ja-JP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endParaRPr lang="zh-TW" altLang="en-US" sz="2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2000964" y="3533208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➣　</a:t>
            </a:r>
            <a:r>
              <a:rPr lang="ja-JP" altLang="ja-JP" sz="2000" b="1" u="dbl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r>
              <a:rPr lang="ja-JP" altLang="ja-JP" sz="2000" b="1" u="dbl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・介護・</a:t>
            </a:r>
            <a:r>
              <a:rPr lang="ja-JP" altLang="ja-JP" sz="2000" b="1" u="dbl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福祉の</a:t>
            </a:r>
            <a:r>
              <a:rPr lang="ja-JP" altLang="ja-JP" sz="2000" b="1" u="dbl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</a:t>
            </a:r>
            <a:r>
              <a:rPr lang="ja-JP" altLang="ja-JP" sz="2000" b="1" u="dbl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r>
              <a:rPr lang="ja-JP" altLang="en-US" sz="2000" b="1" u="dbl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と生活支援サービスの充実</a:t>
            </a:r>
            <a:endParaRPr lang="zh-TW" altLang="en-US" sz="2000" b="1" u="dbl" dirty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2000539" y="4077072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移動困難者の</a:t>
            </a:r>
            <a:r>
              <a:rPr lang="ja-JP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増加</a:t>
            </a:r>
            <a:endParaRPr lang="zh-TW" altLang="en-US" sz="2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2001432" y="4549546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➣　</a:t>
            </a:r>
            <a:r>
              <a:rPr lang="ja-JP" altLang="ja-JP" sz="2800" b="1" u="dbl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高齢者</a:t>
            </a:r>
            <a:r>
              <a:rPr lang="ja-JP" altLang="ja-JP" sz="2800" b="1" u="dbl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の移動支援</a:t>
            </a:r>
            <a:endParaRPr lang="zh-TW" altLang="en-US" sz="2800" b="1" u="dbl" dirty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1961477" y="5714092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➣　</a:t>
            </a:r>
            <a:r>
              <a:rPr lang="ja-JP" altLang="ja-JP" sz="2800" b="1" u="dbl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権利擁護の</a:t>
            </a:r>
            <a:r>
              <a:rPr lang="ja-JP" altLang="ja-JP" sz="2800" b="1" u="dbl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endParaRPr lang="zh-TW" altLang="en-US" sz="2800" b="1" u="dbl" dirty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1961848" y="5237069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判断能力が不十分な人の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増加</a:t>
            </a:r>
            <a:endParaRPr lang="zh-TW" altLang="en-US" sz="2800" b="1" spc="-15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503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7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3"/>
          <p:cNvSpPr>
            <a:spLocks noChangeArrowheads="1"/>
          </p:cNvSpPr>
          <p:nvPr/>
        </p:nvSpPr>
        <p:spPr bwMode="auto">
          <a:xfrm>
            <a:off x="9000182" y="-2757"/>
            <a:ext cx="92137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4" name="Rectangle 3"/>
          <p:cNvSpPr>
            <a:spLocks noChangeArrowheads="1"/>
          </p:cNvSpPr>
          <p:nvPr/>
        </p:nvSpPr>
        <p:spPr bwMode="auto">
          <a:xfrm>
            <a:off x="-1997" y="2013"/>
            <a:ext cx="921370" cy="6856293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1280592" y="1988840"/>
            <a:ext cx="5762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4800" b="1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endParaRPr lang="en-US" altLang="ja-JP" sz="4800" b="1" dirty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160" name="Text Box 42"/>
          <p:cNvSpPr txBox="1">
            <a:spLocks noChangeArrowheads="1"/>
          </p:cNvSpPr>
          <p:nvPr/>
        </p:nvSpPr>
        <p:spPr bwMode="auto">
          <a:xfrm>
            <a:off x="-3909" y="6399609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ja-JP" sz="2400" dirty="0" smtClean="0"/>
              <a:t>14</a:t>
            </a:r>
            <a:endParaRPr lang="en-US" altLang="ja-JP" sz="2400" dirty="0"/>
          </a:p>
        </p:txBody>
      </p:sp>
      <p:sp>
        <p:nvSpPr>
          <p:cNvPr id="6165" name="Text Box 7"/>
          <p:cNvSpPr txBox="1">
            <a:spLocks noChangeArrowheads="1"/>
          </p:cNvSpPr>
          <p:nvPr/>
        </p:nvSpPr>
        <p:spPr bwMode="auto">
          <a:xfrm>
            <a:off x="1297588" y="3068960"/>
            <a:ext cx="5762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4800" b="1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</a:t>
            </a:r>
            <a:endParaRPr lang="en-US" altLang="ja-JP" sz="4800" b="1" dirty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288707" y="4221088"/>
            <a:ext cx="5762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4800" b="1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7</a:t>
            </a:r>
            <a:endParaRPr lang="en-US" altLang="ja-JP" sz="4800" b="1" dirty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1961533" y="5238100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介護サービス等の基盤整備</a:t>
            </a:r>
            <a:endParaRPr lang="zh-TW" altLang="en-US" sz="2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1962426" y="5714092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➣　</a:t>
            </a:r>
            <a:r>
              <a:rPr lang="ja-JP" altLang="ja-JP" sz="2800" b="1" u="dbl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介護</a:t>
            </a:r>
            <a:r>
              <a:rPr lang="ja-JP" altLang="ja-JP" sz="2800" b="1" u="dbl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人材の確保</a:t>
            </a:r>
            <a:endParaRPr lang="zh-TW" altLang="en-US" sz="2800" b="1" u="dbl" dirty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0" name="Rectangle 4"/>
          <p:cNvSpPr txBox="1">
            <a:spLocks noChangeArrowheads="1"/>
          </p:cNvSpPr>
          <p:nvPr/>
        </p:nvSpPr>
        <p:spPr bwMode="auto">
          <a:xfrm>
            <a:off x="822960" y="781789"/>
            <a:ext cx="8280000" cy="685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sz="4000" b="1" kern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課題</a:t>
            </a:r>
            <a:r>
              <a:rPr lang="ja-JP" altLang="en-US" sz="3600" b="1" kern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</a:t>
            </a:r>
            <a:r>
              <a:rPr lang="ja-JP" altLang="en-US" sz="4000" b="1" kern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重点的に取り組む施策の考え方</a:t>
            </a:r>
            <a:endParaRPr lang="ja-JP" altLang="en-US" sz="6600" kern="0" dirty="0">
              <a:ea typeface="HGS創英角ｺﾞｼｯｸUB" pitchFamily="50" charset="-128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1290114" y="5334307"/>
            <a:ext cx="5762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4800" b="1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8</a:t>
            </a:r>
            <a:endParaRPr lang="en-US" altLang="ja-JP" sz="4800" b="1" dirty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1301173" y="2961853"/>
            <a:ext cx="7488000" cy="0"/>
          </a:xfrm>
          <a:prstGeom prst="line">
            <a:avLst/>
          </a:prstGeom>
          <a:noFill/>
          <a:ln w="12700">
            <a:solidFill>
              <a:schemeClr val="accent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32" name="Line 10"/>
          <p:cNvSpPr>
            <a:spLocks noChangeShapeType="1"/>
          </p:cNvSpPr>
          <p:nvPr/>
        </p:nvSpPr>
        <p:spPr bwMode="auto">
          <a:xfrm flipV="1">
            <a:off x="1280592" y="5184592"/>
            <a:ext cx="7488000" cy="0"/>
          </a:xfrm>
          <a:prstGeom prst="line">
            <a:avLst/>
          </a:prstGeom>
          <a:noFill/>
          <a:ln w="12700">
            <a:solidFill>
              <a:schemeClr val="accent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33" name="Line 10"/>
          <p:cNvSpPr>
            <a:spLocks noChangeShapeType="1"/>
          </p:cNvSpPr>
          <p:nvPr/>
        </p:nvSpPr>
        <p:spPr bwMode="auto">
          <a:xfrm flipV="1">
            <a:off x="1301229" y="4058126"/>
            <a:ext cx="7488000" cy="0"/>
          </a:xfrm>
          <a:prstGeom prst="line">
            <a:avLst/>
          </a:prstGeom>
          <a:noFill/>
          <a:ln w="12700">
            <a:solidFill>
              <a:schemeClr val="accent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 flipV="1">
            <a:off x="1280592" y="8541568"/>
            <a:ext cx="7488000" cy="0"/>
          </a:xfrm>
          <a:prstGeom prst="line">
            <a:avLst/>
          </a:prstGeom>
          <a:noFill/>
          <a:ln w="12700">
            <a:solidFill>
              <a:schemeClr val="accent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23" name="タイトル 1"/>
          <p:cNvSpPr txBox="1">
            <a:spLocks/>
          </p:cNvSpPr>
          <p:nvPr/>
        </p:nvSpPr>
        <p:spPr bwMode="auto">
          <a:xfrm>
            <a:off x="6027" y="-1240"/>
            <a:ext cx="9906000" cy="5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高齢者保健福祉計画・介護保険事業計画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</a:t>
            </a:r>
            <a:r>
              <a:rPr lang="ja-JP" altLang="en-US" sz="1600" b="1" dirty="0" smtClean="0">
                <a:solidFill>
                  <a:srgbClr val="BBE0E3">
                    <a:lumMod val="50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地域包括ケア社会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の実現に向けて</a:t>
            </a:r>
            <a:endParaRPr lang="ja-JP" altLang="en-US" sz="12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962371" y="4077072"/>
            <a:ext cx="6840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多様な就労・社会参加ができる環境整備</a:t>
            </a:r>
            <a:endParaRPr lang="zh-TW" altLang="en-US" sz="2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50000"/>
              </a:spcBef>
            </a:pPr>
            <a:endParaRPr lang="zh-TW" altLang="en-US" sz="2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961903" y="4541320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➣　</a:t>
            </a:r>
            <a:r>
              <a:rPr lang="ja-JP" altLang="ja-JP" sz="2800" b="1" u="dbl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</a:t>
            </a:r>
            <a:r>
              <a:rPr lang="ja-JP" altLang="ja-JP" sz="2800" b="1" u="dbl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参加と生きがいづく</a:t>
            </a:r>
            <a:r>
              <a:rPr lang="ja-JP" altLang="ja-JP" sz="2800" b="1" u="dbl" dirty="0" err="1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りの</a:t>
            </a:r>
            <a:r>
              <a:rPr lang="ja-JP" altLang="ja-JP" sz="2800" b="1" u="dbl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endParaRPr lang="zh-TW" altLang="en-US" sz="2800" b="1" u="dbl" spc="-150" dirty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961477" y="3481844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➣　</a:t>
            </a:r>
            <a:r>
              <a:rPr lang="ja-JP" altLang="ja-JP" sz="2400" b="1" u="dbl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介護予防・健康づくりの推進と保健事業の</a:t>
            </a:r>
            <a:r>
              <a:rPr lang="ja-JP" altLang="ja-JP" sz="2400" b="1" u="dbl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充実</a:t>
            </a:r>
            <a:endParaRPr lang="zh-TW" altLang="en-US" sz="2800" b="1" u="dbl" dirty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961848" y="3004821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健康寿命の延伸</a:t>
            </a:r>
            <a:endParaRPr lang="zh-TW" altLang="en-US" sz="2800" b="1" spc="-15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1962940" y="1844824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認知症高齢者による社会問題の</a:t>
            </a:r>
            <a:r>
              <a:rPr lang="ja-JP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増加</a:t>
            </a:r>
            <a:endParaRPr lang="zh-TW" altLang="en-US" sz="2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1935828" y="2299340"/>
            <a:ext cx="684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3403600" algn="l"/>
              </a:tabLs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➣　</a:t>
            </a:r>
            <a:r>
              <a:rPr lang="ja-JP" altLang="ja-JP" sz="2800" b="1" u="dbl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</a:t>
            </a:r>
            <a:r>
              <a:rPr lang="ja-JP" altLang="ja-JP" sz="2800" b="1" u="dbl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に対する共生と予防の推進</a:t>
            </a:r>
            <a:endParaRPr lang="zh-TW" altLang="en-US" sz="2800" b="1" u="dbl" dirty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6" name="Line 10"/>
          <p:cNvSpPr>
            <a:spLocks noChangeShapeType="1"/>
          </p:cNvSpPr>
          <p:nvPr/>
        </p:nvSpPr>
        <p:spPr bwMode="auto">
          <a:xfrm flipV="1">
            <a:off x="1280592" y="6309320"/>
            <a:ext cx="7488000" cy="0"/>
          </a:xfrm>
          <a:prstGeom prst="line">
            <a:avLst/>
          </a:prstGeom>
          <a:noFill/>
          <a:ln w="12700">
            <a:solidFill>
              <a:schemeClr val="accent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013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5000">
              <a:schemeClr val="accent1">
                <a:lumMod val="0"/>
                <a:lumOff val="100000"/>
              </a:schemeClr>
            </a:gs>
            <a:gs pos="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 bwMode="auto">
          <a:xfrm>
            <a:off x="1514489" y="1700808"/>
            <a:ext cx="6912768" cy="4392488"/>
          </a:xfrm>
          <a:prstGeom prst="roundRect">
            <a:avLst>
              <a:gd name="adj" fmla="val 10009"/>
            </a:avLst>
          </a:prstGeom>
          <a:ln w="38100">
            <a:solidFill>
              <a:schemeClr val="accent1">
                <a:lumMod val="50000"/>
              </a:schemeClr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8985448" y="0"/>
            <a:ext cx="92137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0" y="640080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ja-JP" sz="2400" dirty="0" smtClean="0">
                <a:ea typeface="ＭＳ Ｐゴシック" pitchFamily="50" charset="-128"/>
              </a:rPr>
              <a:t>15</a:t>
            </a: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0" y="0"/>
            <a:ext cx="92137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643131" y="1880532"/>
            <a:ext cx="6478222" cy="37394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誰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もが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慣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れた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endParaRPr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自分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らしい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暮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らしを</a:t>
            </a:r>
            <a:endParaRPr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人生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最期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endParaRPr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続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けることができる</a:t>
            </a:r>
            <a:endParaRPr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</a:pP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5400" b="1" i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地域包括ケア社会</a:t>
            </a:r>
            <a:endParaRPr lang="ja-JP" altLang="en-US" sz="5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Line 52"/>
          <p:cNvSpPr>
            <a:spLocks noChangeShapeType="1"/>
          </p:cNvSpPr>
          <p:nvPr/>
        </p:nvSpPr>
        <p:spPr bwMode="auto">
          <a:xfrm>
            <a:off x="4664968" y="4293096"/>
            <a:ext cx="5616624" cy="0"/>
          </a:xfrm>
          <a:prstGeom prst="line">
            <a:avLst/>
          </a:prstGeom>
          <a:noFill/>
          <a:ln w="9525">
            <a:noFill/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21370" y="781789"/>
            <a:ext cx="8064078" cy="685065"/>
          </a:xfrm>
        </p:spPr>
        <p:txBody>
          <a:bodyPr/>
          <a:lstStyle/>
          <a:p>
            <a:r>
              <a:rPr lang="ja-JP" altLang="en-US" sz="4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計画が目指す将来像</a:t>
            </a:r>
            <a:endParaRPr lang="ja-JP" altLang="en-US" sz="6600" dirty="0">
              <a:ea typeface="HGS創英角ｺﾞｼｯｸUB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 bwMode="auto">
          <a:xfrm>
            <a:off x="4445368" y="5843364"/>
            <a:ext cx="3780000" cy="498925"/>
          </a:xfrm>
          <a:prstGeom prst="roundRect">
            <a:avLst>
              <a:gd name="adj" fmla="val 50000"/>
            </a:avLst>
          </a:prstGeom>
          <a:solidFill>
            <a:schemeClr val="accent5">
              <a:lumMod val="2500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r>
              <a:rPr lang="ja-JP" altLang="en-US" sz="24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３計画共通の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 bwMode="auto">
          <a:xfrm>
            <a:off x="6807692" y="5856867"/>
            <a:ext cx="1403808" cy="46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accent5">
                <a:lumMod val="25000"/>
              </a:schemeClr>
            </a:solidFill>
          </a:ln>
          <a:effectLst/>
          <a:extLst/>
        </p:spPr>
        <p:txBody>
          <a:bodyPr wrap="none" rtlCol="0" anchor="ctr"/>
          <a:lstStyle/>
          <a:p>
            <a:pPr algn="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将来像</a:t>
            </a:r>
            <a:r>
              <a:rPr lang="en-US" altLang="ja-JP" sz="2400" b="1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!</a:t>
            </a:r>
            <a:endParaRPr kumimoji="1" lang="ja-JP" altLang="en-US" sz="2400" b="1" i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200" y="5911180"/>
            <a:ext cx="305538" cy="349164"/>
          </a:xfrm>
          <a:prstGeom prst="rect">
            <a:avLst/>
          </a:prstGeom>
          <a:ln>
            <a:noFill/>
          </a:ln>
        </p:spPr>
      </p:pic>
      <p:sp>
        <p:nvSpPr>
          <p:cNvPr id="15" name="タイトル 1"/>
          <p:cNvSpPr txBox="1">
            <a:spLocks/>
          </p:cNvSpPr>
          <p:nvPr/>
        </p:nvSpPr>
        <p:spPr bwMode="auto">
          <a:xfrm>
            <a:off x="0" y="-489"/>
            <a:ext cx="9906000" cy="5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高齢者保健福祉計画・介護保険事業計画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</a:t>
            </a:r>
            <a:r>
              <a:rPr lang="ja-JP" altLang="en-US" sz="1600" b="1" dirty="0" smtClean="0">
                <a:solidFill>
                  <a:srgbClr val="BBE0E3">
                    <a:lumMod val="50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地域包括ケア社会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の実現に向けて</a:t>
            </a:r>
            <a:endParaRPr lang="ja-JP" altLang="en-US" sz="12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130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7000"/>
              </a:schemeClr>
            </a:gs>
            <a:gs pos="21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8049344" y="5993705"/>
            <a:ext cx="1552130" cy="531639"/>
            <a:chOff x="3040830" y="6514047"/>
            <a:chExt cx="723171" cy="254904"/>
          </a:xfrm>
        </p:grpSpPr>
        <p:pic>
          <p:nvPicPr>
            <p:cNvPr id="7" name="Picture 2" descr="C:\Users\19494\Desktop\logo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76708"/>
            <a:stretch/>
          </p:blipFill>
          <p:spPr bwMode="auto">
            <a:xfrm>
              <a:off x="3040830" y="6514047"/>
              <a:ext cx="291045" cy="254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C:\Users\19494\Desktop\logo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8876" r="24465" b="27423"/>
            <a:stretch/>
          </p:blipFill>
          <p:spPr bwMode="auto">
            <a:xfrm>
              <a:off x="3337631" y="6584419"/>
              <a:ext cx="426370" cy="1352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タイトル 1"/>
          <p:cNvSpPr txBox="1">
            <a:spLocks/>
          </p:cNvSpPr>
          <p:nvPr/>
        </p:nvSpPr>
        <p:spPr bwMode="auto">
          <a:xfrm>
            <a:off x="1712640" y="2420888"/>
            <a:ext cx="6696744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>
              <a:lnSpc>
                <a:spcPts val="6400"/>
              </a:lnSpc>
            </a:pPr>
            <a:r>
              <a:rPr lang="ja-JP" altLang="en-US" sz="6600" b="1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地域包括ケア社会</a:t>
            </a:r>
            <a:endParaRPr lang="en-US" altLang="ja-JP" sz="6600" b="1" dirty="0" smtClean="0">
              <a:solidFill>
                <a:schemeClr val="accent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6400"/>
              </a:lnSpc>
            </a:pPr>
            <a:r>
              <a:rPr lang="ja-JP" altLang="en-US" sz="4800" spc="-3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の実現に向けて</a:t>
            </a:r>
            <a:endParaRPr lang="ja-JP" altLang="en-US" sz="4800" spc="-3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936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985448" y="0"/>
            <a:ext cx="92137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2137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4" name="Text Box 22"/>
          <p:cNvSpPr txBox="1">
            <a:spLocks noChangeArrowheads="1"/>
          </p:cNvSpPr>
          <p:nvPr/>
        </p:nvSpPr>
        <p:spPr bwMode="auto">
          <a:xfrm>
            <a:off x="721295" y="2671172"/>
            <a:ext cx="8912225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ja-JP" altLang="en-US" sz="6000" b="1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はじめに</a:t>
            </a:r>
            <a:r>
              <a:rPr lang="en-US" altLang="ja-JP" sz="6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lang="en-US" altLang="ja-JP" sz="6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endParaRPr lang="en-US" altLang="ja-JP" sz="16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0" y="640080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ja-JP" altLang="en-US" sz="2400" dirty="0" smtClean="0">
                <a:solidFill>
                  <a:srgbClr val="000000"/>
                </a:solidFill>
                <a:ea typeface="ＭＳ Ｐゴシック" pitchFamily="50" charset="-128"/>
              </a:rPr>
              <a:t>１</a:t>
            </a:r>
            <a:endParaRPr lang="en-US" altLang="ja-JP" sz="2400" dirty="0">
              <a:solidFill>
                <a:srgbClr val="000000"/>
              </a:solidFill>
              <a:ea typeface="ＭＳ Ｐゴシック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4271" y="1983958"/>
            <a:ext cx="1608364" cy="173346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369" y="3740725"/>
            <a:ext cx="1012744" cy="33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42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0" y="6400800"/>
            <a:ext cx="9906000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ja-JP" altLang="en-US" sz="2400" dirty="0" smtClean="0">
                <a:solidFill>
                  <a:srgbClr val="000000"/>
                </a:solidFill>
                <a:ea typeface="ＭＳ Ｐゴシック" pitchFamily="50" charset="-128"/>
              </a:rPr>
              <a:t>２</a:t>
            </a:r>
            <a:endParaRPr lang="en-US" altLang="ja-JP" sz="2400" dirty="0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24" name="Line 52"/>
          <p:cNvSpPr>
            <a:spLocks noChangeShapeType="1"/>
          </p:cNvSpPr>
          <p:nvPr/>
        </p:nvSpPr>
        <p:spPr bwMode="auto">
          <a:xfrm>
            <a:off x="2402467" y="4284419"/>
            <a:ext cx="5616624" cy="0"/>
          </a:xfrm>
          <a:prstGeom prst="line">
            <a:avLst/>
          </a:prstGeom>
          <a:noFill/>
          <a:ln w="9525">
            <a:noFill/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21370" y="404664"/>
            <a:ext cx="8064078" cy="685065"/>
          </a:xfrm>
        </p:spPr>
        <p:txBody>
          <a:bodyPr/>
          <a:lstStyle/>
          <a:p>
            <a:r>
              <a:rPr lang="ja-JP" altLang="en-US" sz="4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計画の体系図</a:t>
            </a:r>
            <a:endParaRPr lang="ja-JP" altLang="en-US" sz="6600" dirty="0">
              <a:ea typeface="HGS創英角ｺﾞｼｯｸUB" pitchFamily="50" charset="-128"/>
            </a:endParaRPr>
          </a:p>
        </p:txBody>
      </p:sp>
      <p:cxnSp>
        <p:nvCxnSpPr>
          <p:cNvPr id="21" name="直線コネクタ 20"/>
          <p:cNvCxnSpPr>
            <a:cxnSpLocks noChangeAspect="1" noChangeShapeType="1"/>
          </p:cNvCxnSpPr>
          <p:nvPr/>
        </p:nvCxnSpPr>
        <p:spPr bwMode="auto">
          <a:xfrm>
            <a:off x="4724566" y="1485290"/>
            <a:ext cx="0" cy="14351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角丸四角形 22"/>
          <p:cNvSpPr>
            <a:spLocks noChangeAspect="1" noChangeArrowheads="1"/>
          </p:cNvSpPr>
          <p:nvPr/>
        </p:nvSpPr>
        <p:spPr bwMode="auto">
          <a:xfrm>
            <a:off x="636712" y="1628802"/>
            <a:ext cx="7623412" cy="4190440"/>
          </a:xfrm>
          <a:prstGeom prst="roundRect">
            <a:avLst>
              <a:gd name="adj" fmla="val 2892"/>
            </a:avLst>
          </a:prstGeom>
          <a:solidFill>
            <a:srgbClr val="FFFFFF"/>
          </a:solidFill>
          <a:ln w="25400" cmpd="dbl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1000" kern="100" spc="-2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5" name="角丸四角形 24"/>
          <p:cNvSpPr>
            <a:spLocks noChangeAspect="1" noChangeArrowheads="1"/>
          </p:cNvSpPr>
          <p:nvPr/>
        </p:nvSpPr>
        <p:spPr bwMode="auto">
          <a:xfrm>
            <a:off x="2936776" y="1196752"/>
            <a:ext cx="3572672" cy="324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>
              <a:spcAft>
                <a:spcPts val="0"/>
              </a:spcAft>
              <a:tabLst>
                <a:tab pos="2700020" algn="ctr"/>
                <a:tab pos="5400040" algn="r"/>
                <a:tab pos="533400" algn="l"/>
              </a:tabLst>
            </a:pPr>
            <a:r>
              <a:rPr lang="ja-JP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厚 木 市 総 合 計 画　</a:t>
            </a:r>
          </a:p>
        </p:txBody>
      </p:sp>
      <p:sp>
        <p:nvSpPr>
          <p:cNvPr id="27" name="テキスト ボックス 114"/>
          <p:cNvSpPr txBox="1">
            <a:spLocks noChangeAspect="1" noChangeArrowheads="1"/>
          </p:cNvSpPr>
          <p:nvPr/>
        </p:nvSpPr>
        <p:spPr bwMode="auto">
          <a:xfrm>
            <a:off x="8691117" y="1638322"/>
            <a:ext cx="582363" cy="3096000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rgbClr val="000000"/>
            </a:solidFill>
            <a:miter lim="800000"/>
            <a:headEnd/>
            <a:tailEnd/>
          </a:ln>
          <a:extLst/>
        </p:spPr>
        <p:txBody>
          <a:bodyPr rot="0" vert="eaVert" wrap="square" lIns="54000" tIns="45720" rIns="54000" bIns="45720" anchor="ctr" anchorCtr="0" upright="1">
            <a:noAutofit/>
          </a:bodyPr>
          <a:lstStyle/>
          <a:p>
            <a:pPr>
              <a:lnSpc>
                <a:spcPts val="1800"/>
              </a:lnSpc>
              <a:spcAft>
                <a:spcPts val="0"/>
              </a:spcAft>
              <a:tabLst>
                <a:tab pos="2700020" algn="ctr"/>
                <a:tab pos="5400040" algn="r"/>
                <a:tab pos="533400" algn="l"/>
              </a:tabLst>
            </a:pPr>
            <a:r>
              <a:rPr lang="ja-JP" altLang="en-US" sz="16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sz="16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厚木市</a:t>
            </a:r>
            <a:r>
              <a:rPr lang="ja-JP" sz="16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社会福祉協</a:t>
            </a:r>
            <a:r>
              <a:rPr lang="ja-JP" sz="16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議会</a:t>
            </a:r>
            <a:endParaRPr lang="en-US" altLang="ja-JP" sz="1600" b="1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  <a:spcAft>
                <a:spcPts val="0"/>
              </a:spcAft>
              <a:tabLst>
                <a:tab pos="2700020" algn="ctr"/>
                <a:tab pos="5400040" algn="r"/>
                <a:tab pos="533400" algn="l"/>
              </a:tabLst>
            </a:pPr>
            <a:r>
              <a:rPr lang="ja-JP" altLang="en-US" sz="16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sz="16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地域</a:t>
            </a:r>
            <a:r>
              <a:rPr lang="ja-JP" sz="16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福祉活動計画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786060" y="1750060"/>
            <a:ext cx="7344000" cy="1616075"/>
          </a:xfrm>
          <a:prstGeom prst="roundRect">
            <a:avLst>
              <a:gd name="adj" fmla="val 5562"/>
            </a:avLst>
          </a:prstGeom>
          <a:solidFill>
            <a:sysClr val="window" lastClr="FFFFFF"/>
          </a:solidFill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ja-JP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厚木市</a:t>
            </a:r>
            <a:r>
              <a:rPr lang="ja-JP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地域福祉計画 </a:t>
            </a:r>
            <a:endParaRPr lang="ja-JP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3" name="左右矢印 32"/>
          <p:cNvSpPr>
            <a:spLocks noChangeAspect="1" noChangeArrowheads="1"/>
          </p:cNvSpPr>
          <p:nvPr/>
        </p:nvSpPr>
        <p:spPr bwMode="auto">
          <a:xfrm>
            <a:off x="7689304" y="1892934"/>
            <a:ext cx="972000" cy="528318"/>
          </a:xfrm>
          <a:prstGeom prst="leftRightArrow">
            <a:avLst>
              <a:gd name="adj1" fmla="val 50000"/>
              <a:gd name="adj2" fmla="val 30240"/>
            </a:avLst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headEnd/>
            <a:tailEnd/>
          </a:ln>
          <a:effectLst/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補完・連携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1081590" y="2564904"/>
            <a:ext cx="612000" cy="3132000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eaVert" wrap="square" lIns="36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sz="135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その他の福祉に関連する計画</a:t>
            </a:r>
          </a:p>
        </p:txBody>
      </p:sp>
      <p:grpSp>
        <p:nvGrpSpPr>
          <p:cNvPr id="40" name="グループ化 39"/>
          <p:cNvGrpSpPr/>
          <p:nvPr/>
        </p:nvGrpSpPr>
        <p:grpSpPr>
          <a:xfrm>
            <a:off x="2902868" y="2564903"/>
            <a:ext cx="1908000" cy="3132000"/>
            <a:chOff x="-450006" y="0"/>
            <a:chExt cx="1513957" cy="2375535"/>
          </a:xfrm>
        </p:grpSpPr>
        <p:sp>
          <p:nvSpPr>
            <p:cNvPr id="53" name="角丸四角形 52"/>
            <p:cNvSpPr/>
            <p:nvPr/>
          </p:nvSpPr>
          <p:spPr>
            <a:xfrm>
              <a:off x="-450006" y="0"/>
              <a:ext cx="1513957" cy="2375535"/>
            </a:xfrm>
            <a:prstGeom prst="roundRect">
              <a:avLst>
                <a:gd name="adj" fmla="val 5684"/>
              </a:avLst>
            </a:prstGeom>
            <a:solidFill>
              <a:sysClr val="window" lastClr="FFFFFF"/>
            </a:solidFill>
            <a:ln w="34925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ot="0" spcFirstLastPara="0" vert="eaVert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ts val="1900"/>
                </a:lnSpc>
                <a:spcAft>
                  <a:spcPts val="0"/>
                </a:spcAft>
              </a:pPr>
              <a:r>
                <a:rPr lang="ja-JP" b="1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厚木市高齢者保健福祉</a:t>
              </a:r>
              <a:r>
                <a:rPr lang="ja-JP" b="1" kern="100" dirty="0" smtClean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計画</a:t>
              </a:r>
              <a:endParaRPr lang="en-US" altLang="ja-JP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l">
                <a:lnSpc>
                  <a:spcPts val="1900"/>
                </a:lnSpc>
                <a:spcAft>
                  <a:spcPts val="0"/>
                </a:spcAft>
              </a:pPr>
              <a:endParaRPr 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l">
                <a:lnSpc>
                  <a:spcPts val="1900"/>
                </a:lnSpc>
                <a:spcAft>
                  <a:spcPts val="0"/>
                </a:spcAft>
              </a:pPr>
              <a:r>
                <a:rPr lang="en-US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 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l">
                <a:lnSpc>
                  <a:spcPts val="1000"/>
                </a:lnSpc>
                <a:spcAft>
                  <a:spcPts val="0"/>
                </a:spcAft>
              </a:pPr>
              <a:r>
                <a:rPr lang="en-US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 </a:t>
              </a:r>
              <a:endParaRPr lang="ja-JP" sz="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indent="133350" algn="l">
                <a:lnSpc>
                  <a:spcPts val="1900"/>
                </a:lnSpc>
                <a:spcAft>
                  <a:spcPts val="0"/>
                </a:spcAft>
              </a:pPr>
              <a:r>
                <a:rPr lang="ja-JP" sz="1600" b="1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厚木市介護保険事業計画</a:t>
              </a:r>
            </a:p>
            <a:p>
              <a:pPr algn="l">
                <a:lnSpc>
                  <a:spcPts val="1900"/>
                </a:lnSpc>
                <a:spcAft>
                  <a:spcPts val="0"/>
                </a:spcAft>
              </a:pPr>
              <a:endParaRPr lang="en-US" sz="105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l">
                <a:lnSpc>
                  <a:spcPts val="1900"/>
                </a:lnSpc>
                <a:spcAft>
                  <a:spcPts val="0"/>
                </a:spcAft>
              </a:pPr>
              <a:r>
                <a:rPr lang="en-US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 </a:t>
              </a:r>
              <a:r>
                <a:rPr lang="en-US" sz="1050" kern="100" dirty="0" smtClean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 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414284" y="186292"/>
              <a:ext cx="287655" cy="1943735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eaVert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42900" lvl="0" indent="-342900" algn="l">
                <a:lnSpc>
                  <a:spcPts val="17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</a:pPr>
              <a:r>
                <a:rPr lang="ja-JP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老人福祉法に規定する法定計画</a:t>
              </a:r>
            </a:p>
            <a:p>
              <a:pPr marL="342900" lvl="0" indent="-342900" algn="l">
                <a:lnSpc>
                  <a:spcPts val="17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</a:pPr>
              <a:r>
                <a:rPr lang="ja-JP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高齢者保健福祉施策の基本計画</a:t>
              </a: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-272549" y="292960"/>
              <a:ext cx="287020" cy="1727835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eaVert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42900" lvl="0" indent="-342900" algn="l">
                <a:lnSpc>
                  <a:spcPts val="17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</a:pPr>
              <a:r>
                <a:rPr lang="ja-JP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介護保険法に規定する法定計画</a:t>
              </a:r>
            </a:p>
            <a:p>
              <a:pPr marL="342900" lvl="0" indent="-342900" algn="l">
                <a:lnSpc>
                  <a:spcPts val="17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</a:pPr>
              <a:r>
                <a:rPr lang="ja-JP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サービス量を定める計画</a:t>
              </a:r>
            </a:p>
          </p:txBody>
        </p:sp>
        <p:sp>
          <p:nvSpPr>
            <p:cNvPr id="56" name="角丸四角形 55"/>
            <p:cNvSpPr/>
            <p:nvPr/>
          </p:nvSpPr>
          <p:spPr>
            <a:xfrm>
              <a:off x="-362850" y="88900"/>
              <a:ext cx="669635" cy="2211705"/>
            </a:xfrm>
            <a:prstGeom prst="roundRect">
              <a:avLst>
                <a:gd name="adj" fmla="val 8474"/>
              </a:avLst>
            </a:prstGeom>
            <a:noFill/>
            <a:ln w="1905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5106541" y="2564904"/>
            <a:ext cx="2736000" cy="3132001"/>
            <a:chOff x="-159395" y="0"/>
            <a:chExt cx="1926701" cy="2403158"/>
          </a:xfrm>
        </p:grpSpPr>
        <p:sp>
          <p:nvSpPr>
            <p:cNvPr id="48" name="角丸四角形 47"/>
            <p:cNvSpPr/>
            <p:nvPr/>
          </p:nvSpPr>
          <p:spPr>
            <a:xfrm>
              <a:off x="-159395" y="0"/>
              <a:ext cx="1926701" cy="2403158"/>
            </a:xfrm>
            <a:prstGeom prst="roundRect">
              <a:avLst>
                <a:gd name="adj" fmla="val 3575"/>
              </a:avLst>
            </a:prstGeom>
            <a:solidFill>
              <a:sysClr val="window" lastClr="FFFFFF"/>
            </a:solidFill>
            <a:ln w="34925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rot="0" spcFirstLastPara="0" vert="eaVert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ts val="1700"/>
                </a:lnSpc>
                <a:spcAft>
                  <a:spcPts val="0"/>
                </a:spcAft>
              </a:pPr>
              <a:r>
                <a:rPr lang="ja-JP" b="1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厚木市</a:t>
              </a:r>
              <a:r>
                <a:rPr lang="ja-JP" b="1" kern="100" dirty="0" err="1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障がい</a:t>
              </a:r>
              <a:r>
                <a:rPr lang="ja-JP" b="1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者福祉計画</a:t>
              </a:r>
            </a:p>
            <a:p>
              <a:pPr algn="l">
                <a:lnSpc>
                  <a:spcPts val="1260"/>
                </a:lnSpc>
                <a:spcAft>
                  <a:spcPts val="0"/>
                </a:spcAft>
              </a:pPr>
              <a:r>
                <a:rPr lang="en-US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 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l">
                <a:lnSpc>
                  <a:spcPts val="1260"/>
                </a:lnSpc>
                <a:spcAft>
                  <a:spcPts val="0"/>
                </a:spcAft>
              </a:pPr>
              <a:r>
                <a:rPr lang="en-US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 </a:t>
              </a:r>
              <a:endParaRPr lang="en-US" sz="105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l">
                <a:lnSpc>
                  <a:spcPts val="1260"/>
                </a:lnSpc>
                <a:spcAft>
                  <a:spcPts val="0"/>
                </a:spcAft>
              </a:pPr>
              <a:endParaRPr lang="en-US" altLang="ja-JP" sz="105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l">
                <a:lnSpc>
                  <a:spcPts val="1260"/>
                </a:lnSpc>
                <a:spcAft>
                  <a:spcPts val="0"/>
                </a:spcAft>
              </a:pP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indent="133350" algn="l">
                <a:lnSpc>
                  <a:spcPts val="1800"/>
                </a:lnSpc>
                <a:spcAft>
                  <a:spcPts val="0"/>
                </a:spcAft>
              </a:pPr>
              <a:r>
                <a:rPr lang="ja-JP" sz="1600" b="1" kern="100" dirty="0" smtClean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厚木市</a:t>
              </a:r>
              <a:r>
                <a:rPr lang="ja-JP" sz="1600" b="1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障害福祉計画</a:t>
              </a:r>
            </a:p>
            <a:p>
              <a:pPr algn="l">
                <a:lnSpc>
                  <a:spcPts val="1800"/>
                </a:lnSpc>
                <a:spcAft>
                  <a:spcPts val="0"/>
                </a:spcAft>
              </a:pPr>
              <a:r>
                <a:rPr lang="en-US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 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indent="133350" algn="l">
                <a:lnSpc>
                  <a:spcPts val="1800"/>
                </a:lnSpc>
                <a:spcAft>
                  <a:spcPts val="0"/>
                </a:spcAft>
              </a:pPr>
              <a:endParaRPr lang="en-US" altLang="ja-JP" sz="12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indent="133350" algn="l">
                <a:lnSpc>
                  <a:spcPts val="500"/>
                </a:lnSpc>
                <a:spcAft>
                  <a:spcPts val="0"/>
                </a:spcAft>
              </a:pPr>
              <a:endParaRPr lang="en-US" altLang="ja-JP" sz="12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indent="133350" algn="l">
                <a:lnSpc>
                  <a:spcPts val="1800"/>
                </a:lnSpc>
                <a:spcAft>
                  <a:spcPts val="0"/>
                </a:spcAft>
              </a:pPr>
              <a:r>
                <a:rPr lang="ja-JP" sz="1600" b="1" kern="100" dirty="0" smtClean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厚木市</a:t>
              </a:r>
              <a:r>
                <a:rPr lang="ja-JP" sz="1600" b="1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障害児福祉計画</a:t>
              </a:r>
            </a:p>
            <a:p>
              <a:pPr algn="l">
                <a:lnSpc>
                  <a:spcPts val="1800"/>
                </a:lnSpc>
                <a:spcAft>
                  <a:spcPts val="0"/>
                </a:spcAft>
              </a:pPr>
              <a:r>
                <a:rPr lang="en-US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 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l">
                <a:spcAft>
                  <a:spcPts val="0"/>
                </a:spcAft>
              </a:pPr>
              <a:r>
                <a:rPr lang="en-US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 </a:t>
              </a:r>
              <a:endParaRPr lang="en-US" sz="105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l">
                <a:spcAft>
                  <a:spcPts val="0"/>
                </a:spcAft>
              </a:pP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1179550" y="202888"/>
              <a:ext cx="287586" cy="1799238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eaVert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42900" lvl="0" indent="-342900" algn="l">
                <a:lnSpc>
                  <a:spcPts val="17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</a:pPr>
              <a:r>
                <a:rPr lang="ja-JP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障害者基本法に規定する法定計画</a:t>
              </a:r>
            </a:p>
            <a:p>
              <a:pPr marL="342900" lvl="0" indent="-342900" algn="l">
                <a:lnSpc>
                  <a:spcPts val="17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</a:pPr>
              <a:r>
                <a:rPr lang="ja-JP" sz="1050" kern="100" dirty="0" err="1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障がい</a:t>
              </a:r>
              <a:r>
                <a:rPr lang="ja-JP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福祉施策の基本計画</a:t>
              </a: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566703" y="286567"/>
              <a:ext cx="287586" cy="2016443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eaVert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42900" lvl="0" indent="-342900" algn="l">
                <a:lnSpc>
                  <a:spcPts val="17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</a:pPr>
              <a:r>
                <a:rPr lang="ja-JP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障害者総合支援法に規定する法定計画</a:t>
              </a:r>
            </a:p>
            <a:p>
              <a:pPr marL="342900" lvl="0" indent="-342900" algn="l">
                <a:lnSpc>
                  <a:spcPts val="17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</a:pPr>
              <a:r>
                <a:rPr lang="ja-JP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サービス量を定める計画</a:t>
              </a:r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7682" y="290777"/>
              <a:ext cx="287586" cy="1727497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eaVert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42900" lvl="0" indent="-342900" algn="l">
                <a:lnSpc>
                  <a:spcPts val="17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</a:pPr>
              <a:r>
                <a:rPr lang="ja-JP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児童福祉法に規定する法定計画</a:t>
              </a:r>
            </a:p>
            <a:p>
              <a:pPr marL="342900" lvl="0" indent="-342900" algn="l">
                <a:lnSpc>
                  <a:spcPts val="1700"/>
                </a:lnSpc>
                <a:spcAft>
                  <a:spcPts val="0"/>
                </a:spcAft>
                <a:buFont typeface="Wingdings" panose="05000000000000000000" pitchFamily="2" charset="2"/>
                <a:buChar char=""/>
              </a:pPr>
              <a:r>
                <a:rPr lang="ja-JP" sz="105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サービス量を定める計画</a:t>
              </a:r>
            </a:p>
          </p:txBody>
        </p:sp>
        <p:sp>
          <p:nvSpPr>
            <p:cNvPr id="52" name="角丸四角形 51"/>
            <p:cNvSpPr/>
            <p:nvPr/>
          </p:nvSpPr>
          <p:spPr>
            <a:xfrm>
              <a:off x="-87642" y="88972"/>
              <a:ext cx="1166161" cy="2237422"/>
            </a:xfrm>
            <a:prstGeom prst="roundRect">
              <a:avLst>
                <a:gd name="adj" fmla="val 4376"/>
              </a:avLst>
            </a:prstGeom>
            <a:noFill/>
            <a:ln w="1905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4" name="上下矢印 43"/>
          <p:cNvSpPr>
            <a:spLocks noChangeAspect="1" noChangeArrowheads="1"/>
          </p:cNvSpPr>
          <p:nvPr/>
        </p:nvSpPr>
        <p:spPr bwMode="auto">
          <a:xfrm>
            <a:off x="8743766" y="4785119"/>
            <a:ext cx="468000" cy="1308177"/>
          </a:xfrm>
          <a:prstGeom prst="upDownArrow">
            <a:avLst>
              <a:gd name="adj1" fmla="val 44152"/>
              <a:gd name="adj2" fmla="val 36267"/>
            </a:avLst>
          </a:prstGeom>
          <a:noFill/>
          <a:ln w="19050">
            <a:solidFill>
              <a:srgbClr val="333333"/>
            </a:solidFill>
            <a:miter lim="800000"/>
            <a:headEnd/>
            <a:tailEnd/>
          </a:ln>
        </p:spPr>
        <p:txBody>
          <a:bodyPr rot="0" vert="eaVert" wrap="square" lIns="91440" tIns="45720" rIns="91440" bIns="45720" anchor="t" anchorCtr="0" upright="1">
            <a:noAutofit/>
          </a:bodyPr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上下矢印 44"/>
          <p:cNvSpPr>
            <a:spLocks noChangeAspect="1" noChangeArrowheads="1"/>
          </p:cNvSpPr>
          <p:nvPr/>
        </p:nvSpPr>
        <p:spPr bwMode="auto">
          <a:xfrm>
            <a:off x="4634919" y="5862791"/>
            <a:ext cx="402316" cy="278130"/>
          </a:xfrm>
          <a:prstGeom prst="upDownArrow">
            <a:avLst>
              <a:gd name="adj1" fmla="val 44834"/>
              <a:gd name="adj2" fmla="val 35532"/>
            </a:avLst>
          </a:prstGeom>
          <a:noFill/>
          <a:ln w="19050">
            <a:solidFill>
              <a:srgbClr val="333333"/>
            </a:solidFill>
            <a:miter lim="800000"/>
            <a:headEnd/>
            <a:tailEnd/>
          </a:ln>
        </p:spPr>
        <p:txBody>
          <a:bodyPr rot="0" vert="eaVert" wrap="square" lIns="91440" tIns="45720" rIns="91440" bIns="45720" anchor="t" anchorCtr="0" upright="1">
            <a:noAutofit/>
          </a:bodyPr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角丸四角形 45"/>
          <p:cNvSpPr>
            <a:spLocks noChangeAspect="1" noChangeArrowheads="1"/>
          </p:cNvSpPr>
          <p:nvPr/>
        </p:nvSpPr>
        <p:spPr bwMode="auto">
          <a:xfrm>
            <a:off x="632520" y="6178368"/>
            <a:ext cx="8579246" cy="320505"/>
          </a:xfrm>
          <a:prstGeom prst="roundRect">
            <a:avLst>
              <a:gd name="adj" fmla="val 30524"/>
            </a:avLst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b="1" kern="0" spc="225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厚木市みんなで支え合う福祉のまちづくり条</a:t>
            </a:r>
            <a:r>
              <a:rPr lang="ja-JP" b="1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例</a:t>
            </a:r>
            <a:endParaRPr lang="ja-JP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1989119" y="2564904"/>
            <a:ext cx="612000" cy="3132000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rgbClr val="FFC000"/>
            </a:solidFill>
            <a:prstDash val="solid"/>
          </a:ln>
          <a:effectLst/>
        </p:spPr>
        <p:txBody>
          <a:bodyPr rot="0" spcFirstLastPara="0" vert="eaVert" wrap="square" lIns="36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sz="135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厚木市成年後見制度利用促進基本</a:t>
            </a:r>
            <a:r>
              <a:rPr lang="ja-JP" sz="135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計画</a:t>
            </a:r>
            <a:endParaRPr lang="en-US" altLang="ja-JP" sz="1350" b="1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099664" y="2113630"/>
            <a:ext cx="3330440" cy="32385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 algn="l">
              <a:lnSpc>
                <a:spcPts val="14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社会福祉法に規定する法定計画</a:t>
            </a:r>
          </a:p>
          <a:p>
            <a:pPr marL="342900" lvl="0" indent="-342900" algn="l">
              <a:lnSpc>
                <a:spcPts val="14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福祉分野の共通事項を定める計画として位置付け</a:t>
            </a:r>
          </a:p>
        </p:txBody>
      </p:sp>
      <p:sp>
        <p:nvSpPr>
          <p:cNvPr id="31" name="タイトル 1"/>
          <p:cNvSpPr txBox="1">
            <a:spLocks/>
          </p:cNvSpPr>
          <p:nvPr/>
        </p:nvSpPr>
        <p:spPr bwMode="auto">
          <a:xfrm>
            <a:off x="0" y="-489"/>
            <a:ext cx="9906000" cy="50648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はじめに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　　　　　　　　　　　　　　　　　　　　</a:t>
            </a:r>
            <a:r>
              <a:rPr lang="ja-JP" altLang="en-US" sz="1600" b="1" dirty="0" smtClean="0">
                <a:solidFill>
                  <a:srgbClr val="BBE0E3">
                    <a:lumMod val="50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地域包括ケア社会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の実現に向けて</a:t>
            </a:r>
            <a:endParaRPr lang="ja-JP" altLang="en-US" sz="12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118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0" y="6400800"/>
            <a:ext cx="9906000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ja-JP" altLang="en-US" sz="2400" dirty="0">
                <a:solidFill>
                  <a:srgbClr val="000000"/>
                </a:solidFill>
                <a:ea typeface="ＭＳ Ｐゴシック" pitchFamily="50" charset="-128"/>
              </a:rPr>
              <a:t>３</a:t>
            </a:r>
            <a:endParaRPr lang="en-US" altLang="ja-JP" sz="2400" dirty="0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24" name="Line 52"/>
          <p:cNvSpPr>
            <a:spLocks noChangeShapeType="1"/>
          </p:cNvSpPr>
          <p:nvPr/>
        </p:nvSpPr>
        <p:spPr bwMode="auto">
          <a:xfrm>
            <a:off x="2402467" y="4284419"/>
            <a:ext cx="5616624" cy="0"/>
          </a:xfrm>
          <a:prstGeom prst="line">
            <a:avLst/>
          </a:prstGeom>
          <a:noFill/>
          <a:ln w="9525">
            <a:noFill/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21370" y="404664"/>
            <a:ext cx="8064078" cy="685065"/>
          </a:xfrm>
        </p:spPr>
        <p:txBody>
          <a:bodyPr/>
          <a:lstStyle/>
          <a:p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計画の位置付けと性格</a:t>
            </a:r>
            <a:endParaRPr lang="ja-JP" altLang="en-US" sz="6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460738"/>
              </p:ext>
            </p:extLst>
          </p:nvPr>
        </p:nvGraphicFramePr>
        <p:xfrm>
          <a:off x="488504" y="1227665"/>
          <a:ext cx="8928991" cy="5148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4120761"/>
                <a:gridCol w="2864014"/>
              </a:tblGrid>
              <a:tr h="4717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計画名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099FF">
                            <a:shade val="30000"/>
                            <a:satMod val="115000"/>
                          </a:srgbClr>
                        </a:gs>
                        <a:gs pos="50000">
                          <a:srgbClr val="0099FF">
                            <a:shade val="67500"/>
                            <a:satMod val="115000"/>
                          </a:srgbClr>
                        </a:gs>
                        <a:gs pos="100000">
                          <a:srgbClr val="0099FF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位置付けと性格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099FF">
                            <a:shade val="30000"/>
                            <a:satMod val="115000"/>
                          </a:srgbClr>
                        </a:gs>
                        <a:gs pos="50000">
                          <a:srgbClr val="0099FF">
                            <a:shade val="67500"/>
                            <a:satMod val="115000"/>
                          </a:srgbClr>
                        </a:gs>
                        <a:gs pos="100000">
                          <a:srgbClr val="0099FF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072166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地域福祉計画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19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社会福祉法第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107</a:t>
                      </a:r>
                      <a:r>
                        <a:rPr kumimoji="1" lang="ja-JP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条に規定する市町村地域福祉計画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19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 rowSpan="3">
                  <a:txBody>
                    <a:bodyPr/>
                    <a:lstStyle/>
                    <a:p>
                      <a:r>
                        <a:rPr kumimoji="1" lang="ja-JP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・地域包括ケア社会の実現に向けた行動計画</a:t>
                      </a:r>
                      <a:endParaRPr kumimoji="1" lang="en-US" altLang="ja-JP" sz="1800" kern="120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ja-JP" altLang="ja-JP" sz="1800" kern="120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・第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</a:t>
                      </a:r>
                      <a:r>
                        <a:rPr kumimoji="1" lang="ja-JP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次厚木市総合計画の個別計画</a:t>
                      </a:r>
                      <a:endParaRPr kumimoji="1" lang="en-US" altLang="ja-JP" sz="1800" kern="120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ja-JP" altLang="ja-JP" sz="1800" kern="120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の推進を図る計画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2025570">
                <a:tc>
                  <a:txBody>
                    <a:bodyPr/>
                    <a:lstStyle/>
                    <a:p>
                      <a:r>
                        <a:rPr kumimoji="1" lang="ja-JP" altLang="en-US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者福祉計画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障害者基本法第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11</a:t>
                      </a:r>
                      <a:r>
                        <a:rPr kumimoji="1" lang="ja-JP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条第３項に規定する市町村障害者計画</a:t>
                      </a:r>
                    </a:p>
                    <a:p>
                      <a:endParaRPr kumimoji="1" lang="en-US" altLang="ja-JP" sz="1400" kern="120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　障害者総合支援法第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88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条第１項に規定する市</a:t>
                      </a:r>
                      <a:endParaRPr kumimoji="1" lang="en-US" altLang="ja-JP" sz="1400" kern="120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町村障害福祉計画及び児童福祉法第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33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条の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</a:t>
                      </a:r>
                    </a:p>
                    <a:p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第１項に規定する市町村障害児福祉計画を包含</a:t>
                      </a:r>
                      <a:endParaRPr kumimoji="1" lang="en-US" altLang="ja-JP" sz="1400" kern="120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して策定</a:t>
                      </a: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します。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57912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高齢者保健福祉</a:t>
                      </a:r>
                      <a:endParaRPr kumimoji="1" lang="en-US" altLang="ja-JP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 ・ 介護保険</a:t>
                      </a:r>
                      <a:endParaRPr kumimoji="1" lang="en-US" altLang="ja-JP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0FFFF">
                            <a:tint val="66000"/>
                            <a:satMod val="160000"/>
                          </a:srgbClr>
                        </a:gs>
                        <a:gs pos="50000">
                          <a:srgbClr val="00FFFF">
                            <a:tint val="44500"/>
                            <a:satMod val="160000"/>
                          </a:srgbClr>
                        </a:gs>
                        <a:gs pos="100000">
                          <a:srgbClr val="00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老人福祉法第</a:t>
                      </a:r>
                      <a:r>
                        <a:rPr kumimoji="1" lang="en-US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</a:t>
                      </a:r>
                      <a:r>
                        <a:rPr kumimoji="1" lang="ja-JP" altLang="ja-JP" sz="18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条の８に規定する市町村老人福祉計画</a:t>
                      </a:r>
                    </a:p>
                    <a:p>
                      <a:endParaRPr kumimoji="1" lang="en-US" altLang="ja-JP" sz="1400" kern="120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　介護保険法第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117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条に規定する市町村介護保</a:t>
                      </a:r>
                      <a:endParaRPr kumimoji="1" lang="en-US" altLang="ja-JP" sz="1400" kern="120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険事業計画を包含して策定します。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0FFFF">
                            <a:tint val="66000"/>
                            <a:satMod val="160000"/>
                          </a:srgbClr>
                        </a:gs>
                        <a:gs pos="50000">
                          <a:srgbClr val="00FFFF">
                            <a:tint val="44500"/>
                            <a:satMod val="160000"/>
                          </a:srgbClr>
                        </a:gs>
                        <a:gs pos="100000">
                          <a:srgbClr val="00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タイトル 1"/>
          <p:cNvSpPr txBox="1">
            <a:spLocks/>
          </p:cNvSpPr>
          <p:nvPr/>
        </p:nvSpPr>
        <p:spPr bwMode="auto">
          <a:xfrm>
            <a:off x="0" y="-489"/>
            <a:ext cx="9906000" cy="50648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はじめに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　　　　　　　　　　　　　　　　　　　　</a:t>
            </a:r>
            <a:r>
              <a:rPr lang="ja-JP" altLang="en-US" sz="1600" b="1" dirty="0" smtClean="0">
                <a:solidFill>
                  <a:srgbClr val="BBE0E3">
                    <a:lumMod val="50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地域包括ケア社会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の実現に向けて</a:t>
            </a:r>
            <a:endParaRPr lang="ja-JP" altLang="en-US" sz="12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2415167" y="980728"/>
            <a:ext cx="36000" cy="55026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32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0" y="6400800"/>
            <a:ext cx="9906000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ja-JP" altLang="en-US" sz="2400" dirty="0">
                <a:ea typeface="ＭＳ Ｐゴシック" pitchFamily="50" charset="-128"/>
              </a:rPr>
              <a:t>４</a:t>
            </a: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24" name="Line 52"/>
          <p:cNvSpPr>
            <a:spLocks noChangeShapeType="1"/>
          </p:cNvSpPr>
          <p:nvPr/>
        </p:nvSpPr>
        <p:spPr bwMode="auto">
          <a:xfrm>
            <a:off x="2402467" y="4284419"/>
            <a:ext cx="5616624" cy="0"/>
          </a:xfrm>
          <a:prstGeom prst="line">
            <a:avLst/>
          </a:prstGeom>
          <a:noFill/>
          <a:ln w="9525">
            <a:noFill/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21370" y="404664"/>
            <a:ext cx="8064078" cy="685065"/>
          </a:xfrm>
        </p:spPr>
        <p:txBody>
          <a:bodyPr/>
          <a:lstStyle/>
          <a:p>
            <a:r>
              <a:rPr lang="ja-JP" altLang="en-US" sz="4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厚木市の人口の推移</a:t>
            </a:r>
            <a:endParaRPr lang="ja-JP" altLang="en-US" sz="6600" dirty="0">
              <a:ea typeface="HGS創英角ｺﾞｼｯｸUB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8133257" y="747196"/>
            <a:ext cx="1501529" cy="659826"/>
            <a:chOff x="1117884" y="191183"/>
            <a:chExt cx="766666" cy="377356"/>
          </a:xfrm>
          <a:gradFill flip="none" rotWithShape="1">
            <a:gsLst>
              <a:gs pos="0">
                <a:srgbClr val="FFFF66"/>
              </a:gs>
              <a:gs pos="48000">
                <a:srgbClr val="FFFFCC"/>
              </a:gs>
              <a:gs pos="100000">
                <a:schemeClr val="bg1"/>
              </a:gs>
            </a:gsLst>
            <a:lin ang="0" scaled="1"/>
            <a:tileRect/>
          </a:gradFill>
        </p:grpSpPr>
        <p:sp>
          <p:nvSpPr>
            <p:cNvPr id="33" name="右矢印 32"/>
            <p:cNvSpPr>
              <a:spLocks noChangeAspect="1"/>
            </p:cNvSpPr>
            <p:nvPr/>
          </p:nvSpPr>
          <p:spPr>
            <a:xfrm>
              <a:off x="1117884" y="191183"/>
              <a:ext cx="766666" cy="377356"/>
            </a:xfrm>
            <a:prstGeom prst="rightArrow">
              <a:avLst/>
            </a:prstGeom>
            <a:grpFill/>
            <a:ln w="9525" cap="flat" cmpd="sng" algn="ctr">
              <a:solidFill>
                <a:schemeClr val="accent1">
                  <a:lumMod val="25000"/>
                </a:scheme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algn="ctr"/>
              <a:r>
                <a:rPr lang="ja-JP" sz="1600" dirty="0" smtClean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推</a:t>
              </a:r>
              <a:r>
                <a:rPr lang="ja-JP" altLang="en-US" sz="1600" dirty="0" smtClean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sz="1600" dirty="0" smtClean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計</a:t>
              </a:r>
              <a:endParaRPr lang="ja-JP" sz="16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endParaRPr>
            </a:p>
          </p:txBody>
        </p:sp>
      </p:grpSp>
      <p:cxnSp>
        <p:nvCxnSpPr>
          <p:cNvPr id="32" name="直線コネクタ 31"/>
          <p:cNvCxnSpPr/>
          <p:nvPr/>
        </p:nvCxnSpPr>
        <p:spPr>
          <a:xfrm flipH="1">
            <a:off x="8136433" y="912148"/>
            <a:ext cx="0" cy="406800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1" name="タイトル 1"/>
          <p:cNvSpPr txBox="1">
            <a:spLocks/>
          </p:cNvSpPr>
          <p:nvPr/>
        </p:nvSpPr>
        <p:spPr bwMode="auto">
          <a:xfrm>
            <a:off x="0" y="-489"/>
            <a:ext cx="9906000" cy="50648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はじめに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　　　　　　　　　　　　　　　　　　　　</a:t>
            </a:r>
            <a:r>
              <a:rPr lang="ja-JP" altLang="en-US" sz="1600" b="1" dirty="0" smtClean="0">
                <a:solidFill>
                  <a:srgbClr val="BBE0E3">
                    <a:lumMod val="50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地域包括ケア社会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の実現に向けて</a:t>
            </a:r>
            <a:endParaRPr lang="ja-JP" altLang="en-US" sz="12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3486054" y="5877272"/>
            <a:ext cx="5990198" cy="2606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algn="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（出典：国勢調査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は実績値）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、推計については厚木市人口ビジョンにおける将来展望）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2612873"/>
              </p:ext>
            </p:extLst>
          </p:nvPr>
        </p:nvGraphicFramePr>
        <p:xfrm>
          <a:off x="18721" y="1159732"/>
          <a:ext cx="9830823" cy="4861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6041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0" y="6400800"/>
            <a:ext cx="9906000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ja-JP" altLang="en-US" sz="2400" dirty="0">
                <a:ea typeface="ＭＳ Ｐゴシック" pitchFamily="50" charset="-128"/>
              </a:rPr>
              <a:t>５</a:t>
            </a: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24" name="Line 52"/>
          <p:cNvSpPr>
            <a:spLocks noChangeShapeType="1"/>
          </p:cNvSpPr>
          <p:nvPr/>
        </p:nvSpPr>
        <p:spPr bwMode="auto">
          <a:xfrm>
            <a:off x="2402467" y="4284419"/>
            <a:ext cx="5616624" cy="0"/>
          </a:xfrm>
          <a:prstGeom prst="line">
            <a:avLst/>
          </a:prstGeom>
          <a:noFill/>
          <a:ln w="9525">
            <a:noFill/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21370" y="404664"/>
            <a:ext cx="8064078" cy="685065"/>
          </a:xfrm>
        </p:spPr>
        <p:txBody>
          <a:bodyPr/>
          <a:lstStyle/>
          <a:p>
            <a:r>
              <a:rPr lang="ja-JP" altLang="en-US" sz="4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要支援者、要介護認定者等の推移</a:t>
            </a:r>
            <a:endParaRPr lang="ja-JP" altLang="en-US" sz="6600" dirty="0">
              <a:ea typeface="HGS創英角ｺﾞｼｯｸUB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0" y="-489"/>
            <a:ext cx="9906000" cy="50648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はじめに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　　　　　　　　　　　　　　　　　　　　</a:t>
            </a:r>
            <a:r>
              <a:rPr lang="ja-JP" altLang="en-US" sz="1600" b="1" dirty="0" smtClean="0">
                <a:solidFill>
                  <a:srgbClr val="BBE0E3">
                    <a:lumMod val="50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地域包括ケア社会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の実現に向けて</a:t>
            </a:r>
            <a:endParaRPr lang="ja-JP" altLang="en-US" sz="12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2400808"/>
              </p:ext>
            </p:extLst>
          </p:nvPr>
        </p:nvGraphicFramePr>
        <p:xfrm>
          <a:off x="914524" y="1091664"/>
          <a:ext cx="8064077" cy="5412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グループ化 8"/>
          <p:cNvGrpSpPr/>
          <p:nvPr/>
        </p:nvGrpSpPr>
        <p:grpSpPr>
          <a:xfrm>
            <a:off x="6114653" y="982873"/>
            <a:ext cx="1501529" cy="659826"/>
            <a:chOff x="1117884" y="191183"/>
            <a:chExt cx="766666" cy="377356"/>
          </a:xfrm>
          <a:gradFill flip="none" rotWithShape="1">
            <a:gsLst>
              <a:gs pos="0">
                <a:srgbClr val="FFFF66"/>
              </a:gs>
              <a:gs pos="48000">
                <a:srgbClr val="FFFFCC"/>
              </a:gs>
              <a:gs pos="100000">
                <a:schemeClr val="bg1"/>
              </a:gs>
            </a:gsLst>
            <a:lin ang="0" scaled="1"/>
            <a:tileRect/>
          </a:gradFill>
        </p:grpSpPr>
        <p:sp>
          <p:nvSpPr>
            <p:cNvPr id="10" name="右矢印 9"/>
            <p:cNvSpPr>
              <a:spLocks noChangeAspect="1"/>
            </p:cNvSpPr>
            <p:nvPr/>
          </p:nvSpPr>
          <p:spPr>
            <a:xfrm>
              <a:off x="1117884" y="191183"/>
              <a:ext cx="766666" cy="377356"/>
            </a:xfrm>
            <a:prstGeom prst="rightArrow">
              <a:avLst/>
            </a:prstGeom>
            <a:grpFill/>
            <a:ln w="9525" cap="flat" cmpd="sng" algn="ctr">
              <a:solidFill>
                <a:schemeClr val="accent1">
                  <a:lumMod val="25000"/>
                </a:scheme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algn="ctr"/>
              <a:r>
                <a:rPr lang="ja-JP" sz="1600" dirty="0" smtClean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推</a:t>
              </a:r>
              <a:r>
                <a:rPr lang="ja-JP" altLang="en-US" sz="1600" dirty="0" smtClean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sz="1600" dirty="0" smtClean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計</a:t>
              </a:r>
              <a:endParaRPr lang="ja-JP" sz="16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endParaRPr>
            </a:p>
          </p:txBody>
        </p:sp>
      </p:grpSp>
      <p:cxnSp>
        <p:nvCxnSpPr>
          <p:cNvPr id="11" name="直線コネクタ 10"/>
          <p:cNvCxnSpPr/>
          <p:nvPr/>
        </p:nvCxnSpPr>
        <p:spPr>
          <a:xfrm flipH="1">
            <a:off x="6114653" y="1146480"/>
            <a:ext cx="0" cy="475200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2" name="正方形/長方形 11"/>
          <p:cNvSpPr/>
          <p:nvPr/>
        </p:nvSpPr>
        <p:spPr bwMode="auto">
          <a:xfrm>
            <a:off x="2949476" y="6362104"/>
            <a:ext cx="5990198" cy="2606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algn="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（出典：国勢調査（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は実績値）、推計については厚木市人口ビジョンにおける将来展望）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542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0" y="6400800"/>
            <a:ext cx="9906000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ja-JP" altLang="en-US" sz="2400" dirty="0" smtClean="0">
                <a:ea typeface="ＭＳ Ｐゴシック" pitchFamily="50" charset="-128"/>
              </a:rPr>
              <a:t>６</a:t>
            </a: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24" name="Line 52"/>
          <p:cNvSpPr>
            <a:spLocks noChangeShapeType="1"/>
          </p:cNvSpPr>
          <p:nvPr/>
        </p:nvSpPr>
        <p:spPr bwMode="auto">
          <a:xfrm>
            <a:off x="2402467" y="4284419"/>
            <a:ext cx="5616624" cy="0"/>
          </a:xfrm>
          <a:prstGeom prst="line">
            <a:avLst/>
          </a:prstGeom>
          <a:noFill/>
          <a:ln w="9525">
            <a:noFill/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37408" y="627128"/>
            <a:ext cx="7488000" cy="685065"/>
          </a:xfrm>
        </p:spPr>
        <p:txBody>
          <a:bodyPr/>
          <a:lstStyle/>
          <a:p>
            <a:pPr algn="l"/>
            <a:r>
              <a:rPr lang="ja-JP" altLang="en-US" sz="4000" b="1" dirty="0" err="1">
                <a:latin typeface="Meiryo UI" pitchFamily="50" charset="-128"/>
                <a:ea typeface="Meiryo UI" pitchFamily="50" charset="-128"/>
              </a:rPr>
              <a:t>障がい</a:t>
            </a:r>
            <a:r>
              <a:rPr lang="ja-JP" altLang="en-US" sz="4000" b="1" dirty="0" smtClean="0">
                <a:latin typeface="Meiryo UI" pitchFamily="50" charset="-128"/>
                <a:ea typeface="Meiryo UI" pitchFamily="50" charset="-128"/>
              </a:rPr>
              <a:t>者の状況と人口割合の推移</a:t>
            </a:r>
            <a:r>
              <a:rPr lang="en-US" altLang="ja-JP" sz="4000" b="1" dirty="0" smtClean="0">
                <a:latin typeface="Meiryo UI" pitchFamily="50" charset="-128"/>
                <a:ea typeface="Meiryo UI" pitchFamily="50" charset="-128"/>
              </a:rPr>
              <a:t/>
            </a:r>
            <a:br>
              <a:rPr lang="en-US" altLang="ja-JP" sz="4000" b="1" dirty="0" smtClean="0">
                <a:latin typeface="Meiryo UI" pitchFamily="50" charset="-128"/>
                <a:ea typeface="Meiryo UI" pitchFamily="50" charset="-128"/>
              </a:rPr>
            </a:br>
            <a:r>
              <a:rPr lang="ja-JP" altLang="en-US" sz="2800" b="1" dirty="0" smtClean="0">
                <a:latin typeface="Meiryo UI" pitchFamily="50" charset="-128"/>
                <a:ea typeface="Meiryo UI" pitchFamily="50" charset="-128"/>
              </a:rPr>
              <a:t>（</a:t>
            </a:r>
            <a:r>
              <a:rPr lang="ja-JP" altLang="en-US" sz="2800" b="1" dirty="0">
                <a:latin typeface="Meiryo UI" pitchFamily="50" charset="-128"/>
                <a:ea typeface="Meiryo UI" pitchFamily="50" charset="-128"/>
              </a:rPr>
              <a:t>障害者手帳所持者）</a:t>
            </a:r>
            <a:endParaRPr lang="ja-JP" altLang="en-US" sz="2800" dirty="0">
              <a:ea typeface="HGS創英角ｺﾞｼｯｸUB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0" y="-489"/>
            <a:ext cx="9906000" cy="50648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はじめに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　　　　　　　　　　　　　　　　　　　　</a:t>
            </a:r>
            <a:r>
              <a:rPr lang="ja-JP" altLang="en-US" sz="1600" b="1" dirty="0" smtClean="0">
                <a:solidFill>
                  <a:srgbClr val="BBE0E3">
                    <a:lumMod val="50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地域包括ケア社会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の実現に向けて</a:t>
            </a:r>
            <a:endParaRPr lang="ja-JP" altLang="en-US" sz="12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5943299" y="931245"/>
            <a:ext cx="1501529" cy="659826"/>
            <a:chOff x="1117884" y="191183"/>
            <a:chExt cx="766666" cy="377356"/>
          </a:xfrm>
          <a:gradFill flip="none" rotWithShape="1">
            <a:gsLst>
              <a:gs pos="0">
                <a:srgbClr val="FFFF66"/>
              </a:gs>
              <a:gs pos="48000">
                <a:srgbClr val="FFFFCC"/>
              </a:gs>
              <a:gs pos="100000">
                <a:schemeClr val="bg1"/>
              </a:gs>
            </a:gsLst>
            <a:lin ang="0" scaled="1"/>
            <a:tileRect/>
          </a:gradFill>
        </p:grpSpPr>
        <p:sp>
          <p:nvSpPr>
            <p:cNvPr id="10" name="右矢印 9"/>
            <p:cNvSpPr>
              <a:spLocks noChangeAspect="1"/>
            </p:cNvSpPr>
            <p:nvPr/>
          </p:nvSpPr>
          <p:spPr>
            <a:xfrm>
              <a:off x="1117884" y="191183"/>
              <a:ext cx="766666" cy="377356"/>
            </a:xfrm>
            <a:prstGeom prst="rightArrow">
              <a:avLst/>
            </a:prstGeom>
            <a:grpFill/>
            <a:ln w="9525" cap="flat" cmpd="sng" algn="ctr">
              <a:solidFill>
                <a:schemeClr val="accent1">
                  <a:lumMod val="25000"/>
                </a:scheme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algn="ctr"/>
              <a:r>
                <a:rPr lang="ja-JP" sz="1600" dirty="0" smtClean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推</a:t>
              </a:r>
              <a:r>
                <a:rPr lang="ja-JP" altLang="en-US" sz="1600" dirty="0" smtClean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sz="1600" dirty="0" smtClean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計</a:t>
              </a:r>
              <a:endParaRPr lang="ja-JP" sz="16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endParaRPr>
            </a:p>
          </p:txBody>
        </p:sp>
      </p:grpSp>
      <p:cxnSp>
        <p:nvCxnSpPr>
          <p:cNvPr id="11" name="直線コネクタ 10"/>
          <p:cNvCxnSpPr/>
          <p:nvPr/>
        </p:nvCxnSpPr>
        <p:spPr>
          <a:xfrm flipH="1">
            <a:off x="5938266" y="1089729"/>
            <a:ext cx="5033" cy="4570918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2" name="正方形/長方形 11"/>
          <p:cNvSpPr/>
          <p:nvPr/>
        </p:nvSpPr>
        <p:spPr bwMode="auto">
          <a:xfrm>
            <a:off x="2949476" y="6362104"/>
            <a:ext cx="5990198" cy="2606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  <a:extLst/>
        </p:spPr>
        <p:txBody>
          <a:bodyPr wrap="none" rtlCol="0" anchor="ctr"/>
          <a:lstStyle/>
          <a:p>
            <a:pPr algn="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（出典：厚木市</a:t>
            </a:r>
            <a:r>
              <a:rPr kumimoji="1" lang="ja-JP" altLang="en-US" sz="10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者統計、推計については厚木市人口ビジョンにおける将来展望）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2432025"/>
              </p:ext>
            </p:extLst>
          </p:nvPr>
        </p:nvGraphicFramePr>
        <p:xfrm>
          <a:off x="776536" y="1494882"/>
          <a:ext cx="8064896" cy="4905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フリーフォーム 13"/>
          <p:cNvSpPr/>
          <p:nvPr/>
        </p:nvSpPr>
        <p:spPr>
          <a:xfrm>
            <a:off x="7041232" y="1629767"/>
            <a:ext cx="72008" cy="4030880"/>
          </a:xfrm>
          <a:custGeom>
            <a:avLst/>
            <a:gdLst>
              <a:gd name="connsiteX0" fmla="*/ 19158 w 181171"/>
              <a:gd name="connsiteY0" fmla="*/ 0 h 4648200"/>
              <a:gd name="connsiteX1" fmla="*/ 181083 w 181171"/>
              <a:gd name="connsiteY1" fmla="*/ 171450 h 4648200"/>
              <a:gd name="connsiteX2" fmla="*/ 108 w 181171"/>
              <a:gd name="connsiteY2" fmla="*/ 314325 h 4648200"/>
              <a:gd name="connsiteX3" fmla="*/ 152508 w 181171"/>
              <a:gd name="connsiteY3" fmla="*/ 523875 h 4648200"/>
              <a:gd name="connsiteX4" fmla="*/ 19158 w 181171"/>
              <a:gd name="connsiteY4" fmla="*/ 685800 h 4648200"/>
              <a:gd name="connsiteX5" fmla="*/ 171558 w 181171"/>
              <a:gd name="connsiteY5" fmla="*/ 866775 h 4648200"/>
              <a:gd name="connsiteX6" fmla="*/ 19158 w 181171"/>
              <a:gd name="connsiteY6" fmla="*/ 1028700 h 4648200"/>
              <a:gd name="connsiteX7" fmla="*/ 171558 w 181171"/>
              <a:gd name="connsiteY7" fmla="*/ 1200150 h 4648200"/>
              <a:gd name="connsiteX8" fmla="*/ 108 w 181171"/>
              <a:gd name="connsiteY8" fmla="*/ 1371600 h 4648200"/>
              <a:gd name="connsiteX9" fmla="*/ 162033 w 181171"/>
              <a:gd name="connsiteY9" fmla="*/ 1543050 h 4648200"/>
              <a:gd name="connsiteX10" fmla="*/ 9633 w 181171"/>
              <a:gd name="connsiteY10" fmla="*/ 1714500 h 4648200"/>
              <a:gd name="connsiteX11" fmla="*/ 162033 w 181171"/>
              <a:gd name="connsiteY11" fmla="*/ 1895475 h 4648200"/>
              <a:gd name="connsiteX12" fmla="*/ 9633 w 181171"/>
              <a:gd name="connsiteY12" fmla="*/ 2066925 h 4648200"/>
              <a:gd name="connsiteX13" fmla="*/ 152508 w 181171"/>
              <a:gd name="connsiteY13" fmla="*/ 2247900 h 4648200"/>
              <a:gd name="connsiteX14" fmla="*/ 9633 w 181171"/>
              <a:gd name="connsiteY14" fmla="*/ 2400300 h 4648200"/>
              <a:gd name="connsiteX15" fmla="*/ 162033 w 181171"/>
              <a:gd name="connsiteY15" fmla="*/ 2571750 h 4648200"/>
              <a:gd name="connsiteX16" fmla="*/ 19158 w 181171"/>
              <a:gd name="connsiteY16" fmla="*/ 2743200 h 4648200"/>
              <a:gd name="connsiteX17" fmla="*/ 152508 w 181171"/>
              <a:gd name="connsiteY17" fmla="*/ 2924175 h 4648200"/>
              <a:gd name="connsiteX18" fmla="*/ 9633 w 181171"/>
              <a:gd name="connsiteY18" fmla="*/ 3086100 h 4648200"/>
              <a:gd name="connsiteX19" fmla="*/ 162033 w 181171"/>
              <a:gd name="connsiteY19" fmla="*/ 3267075 h 4648200"/>
              <a:gd name="connsiteX20" fmla="*/ 9633 w 181171"/>
              <a:gd name="connsiteY20" fmla="*/ 3429000 h 4648200"/>
              <a:gd name="connsiteX21" fmla="*/ 181083 w 181171"/>
              <a:gd name="connsiteY21" fmla="*/ 3609975 h 4648200"/>
              <a:gd name="connsiteX22" fmla="*/ 108 w 181171"/>
              <a:gd name="connsiteY22" fmla="*/ 3781425 h 4648200"/>
              <a:gd name="connsiteX23" fmla="*/ 171558 w 181171"/>
              <a:gd name="connsiteY23" fmla="*/ 3952875 h 4648200"/>
              <a:gd name="connsiteX24" fmla="*/ 9633 w 181171"/>
              <a:gd name="connsiteY24" fmla="*/ 4124325 h 4648200"/>
              <a:gd name="connsiteX25" fmla="*/ 171558 w 181171"/>
              <a:gd name="connsiteY25" fmla="*/ 4305300 h 4648200"/>
              <a:gd name="connsiteX26" fmla="*/ 9633 w 181171"/>
              <a:gd name="connsiteY26" fmla="*/ 4467225 h 4648200"/>
              <a:gd name="connsiteX27" fmla="*/ 162033 w 181171"/>
              <a:gd name="connsiteY27" fmla="*/ 4648200 h 464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81171" h="4648200">
                <a:moveTo>
                  <a:pt x="19158" y="0"/>
                </a:moveTo>
                <a:cubicBezTo>
                  <a:pt x="101708" y="59531"/>
                  <a:pt x="184258" y="119063"/>
                  <a:pt x="181083" y="171450"/>
                </a:cubicBezTo>
                <a:cubicBezTo>
                  <a:pt x="177908" y="223837"/>
                  <a:pt x="4870" y="255588"/>
                  <a:pt x="108" y="314325"/>
                </a:cubicBezTo>
                <a:cubicBezTo>
                  <a:pt x="-4655" y="373063"/>
                  <a:pt x="149333" y="461962"/>
                  <a:pt x="152508" y="523875"/>
                </a:cubicBezTo>
                <a:cubicBezTo>
                  <a:pt x="155683" y="585788"/>
                  <a:pt x="15983" y="628650"/>
                  <a:pt x="19158" y="685800"/>
                </a:cubicBezTo>
                <a:cubicBezTo>
                  <a:pt x="22333" y="742950"/>
                  <a:pt x="171558" y="809625"/>
                  <a:pt x="171558" y="866775"/>
                </a:cubicBezTo>
                <a:cubicBezTo>
                  <a:pt x="171558" y="923925"/>
                  <a:pt x="19158" y="973138"/>
                  <a:pt x="19158" y="1028700"/>
                </a:cubicBezTo>
                <a:cubicBezTo>
                  <a:pt x="19158" y="1084262"/>
                  <a:pt x="174733" y="1143000"/>
                  <a:pt x="171558" y="1200150"/>
                </a:cubicBezTo>
                <a:cubicBezTo>
                  <a:pt x="168383" y="1257300"/>
                  <a:pt x="1695" y="1314450"/>
                  <a:pt x="108" y="1371600"/>
                </a:cubicBezTo>
                <a:cubicBezTo>
                  <a:pt x="-1480" y="1428750"/>
                  <a:pt x="160446" y="1485900"/>
                  <a:pt x="162033" y="1543050"/>
                </a:cubicBezTo>
                <a:cubicBezTo>
                  <a:pt x="163621" y="1600200"/>
                  <a:pt x="9633" y="1655763"/>
                  <a:pt x="9633" y="1714500"/>
                </a:cubicBezTo>
                <a:cubicBezTo>
                  <a:pt x="9633" y="1773237"/>
                  <a:pt x="162033" y="1836738"/>
                  <a:pt x="162033" y="1895475"/>
                </a:cubicBezTo>
                <a:cubicBezTo>
                  <a:pt x="162033" y="1954212"/>
                  <a:pt x="11220" y="2008188"/>
                  <a:pt x="9633" y="2066925"/>
                </a:cubicBezTo>
                <a:cubicBezTo>
                  <a:pt x="8046" y="2125662"/>
                  <a:pt x="152508" y="2192338"/>
                  <a:pt x="152508" y="2247900"/>
                </a:cubicBezTo>
                <a:cubicBezTo>
                  <a:pt x="152508" y="2303462"/>
                  <a:pt x="8045" y="2346325"/>
                  <a:pt x="9633" y="2400300"/>
                </a:cubicBezTo>
                <a:cubicBezTo>
                  <a:pt x="11220" y="2454275"/>
                  <a:pt x="160446" y="2514600"/>
                  <a:pt x="162033" y="2571750"/>
                </a:cubicBezTo>
                <a:cubicBezTo>
                  <a:pt x="163621" y="2628900"/>
                  <a:pt x="20745" y="2684463"/>
                  <a:pt x="19158" y="2743200"/>
                </a:cubicBezTo>
                <a:cubicBezTo>
                  <a:pt x="17571" y="2801937"/>
                  <a:pt x="154096" y="2867025"/>
                  <a:pt x="152508" y="2924175"/>
                </a:cubicBezTo>
                <a:cubicBezTo>
                  <a:pt x="150921" y="2981325"/>
                  <a:pt x="8045" y="3028950"/>
                  <a:pt x="9633" y="3086100"/>
                </a:cubicBezTo>
                <a:cubicBezTo>
                  <a:pt x="11220" y="3143250"/>
                  <a:pt x="162033" y="3209925"/>
                  <a:pt x="162033" y="3267075"/>
                </a:cubicBezTo>
                <a:cubicBezTo>
                  <a:pt x="162033" y="3324225"/>
                  <a:pt x="6458" y="3371850"/>
                  <a:pt x="9633" y="3429000"/>
                </a:cubicBezTo>
                <a:cubicBezTo>
                  <a:pt x="12808" y="3486150"/>
                  <a:pt x="182670" y="3551238"/>
                  <a:pt x="181083" y="3609975"/>
                </a:cubicBezTo>
                <a:cubicBezTo>
                  <a:pt x="179496" y="3668712"/>
                  <a:pt x="1695" y="3724275"/>
                  <a:pt x="108" y="3781425"/>
                </a:cubicBezTo>
                <a:cubicBezTo>
                  <a:pt x="-1480" y="3838575"/>
                  <a:pt x="169971" y="3895725"/>
                  <a:pt x="171558" y="3952875"/>
                </a:cubicBezTo>
                <a:cubicBezTo>
                  <a:pt x="173146" y="4010025"/>
                  <a:pt x="9633" y="4065588"/>
                  <a:pt x="9633" y="4124325"/>
                </a:cubicBezTo>
                <a:cubicBezTo>
                  <a:pt x="9633" y="4183062"/>
                  <a:pt x="171558" y="4248150"/>
                  <a:pt x="171558" y="4305300"/>
                </a:cubicBezTo>
                <a:cubicBezTo>
                  <a:pt x="171558" y="4362450"/>
                  <a:pt x="11220" y="4410075"/>
                  <a:pt x="9633" y="4467225"/>
                </a:cubicBezTo>
                <a:cubicBezTo>
                  <a:pt x="8045" y="4524375"/>
                  <a:pt x="85039" y="4586287"/>
                  <a:pt x="162033" y="4648200"/>
                </a:cubicBezTo>
              </a:path>
            </a:pathLst>
          </a:custGeom>
          <a:noFill/>
          <a:ln w="38100" cap="flat" cmpd="dbl" algn="ctr">
            <a:solidFill>
              <a:schemeClr val="tx1"/>
            </a:solidFill>
            <a:prstDash val="solid"/>
          </a:ln>
          <a:effectLst/>
        </p:spPr>
        <p:txBody>
          <a:bodyPr wrap="square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0"/>
              </a:spcAft>
            </a:pPr>
            <a:r>
              <a:rPr lang="en-US" sz="1050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6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985448" y="0"/>
            <a:ext cx="92137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2137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4" name="Text Box 22"/>
          <p:cNvSpPr txBox="1">
            <a:spLocks noChangeArrowheads="1"/>
          </p:cNvSpPr>
          <p:nvPr/>
        </p:nvSpPr>
        <p:spPr bwMode="auto">
          <a:xfrm>
            <a:off x="921371" y="2272804"/>
            <a:ext cx="806407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ja-JP" altLang="en-US" sz="6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厚木市地域福祉計画</a:t>
            </a:r>
            <a:r>
              <a:rPr lang="en-US" altLang="ja-JP" sz="6000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lang="en-US" altLang="ja-JP" sz="6000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endParaRPr lang="en-US" altLang="ja-JP" sz="1200" dirty="0" smtClean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50000"/>
              </a:spcBef>
            </a:pPr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～ 見守り、つながり、支え合い、</a:t>
            </a:r>
            <a:endParaRPr lang="en-US" altLang="ja-JP" sz="24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一人一人が尊重される地域づくり </a:t>
            </a:r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</a:t>
            </a:r>
            <a:endParaRPr lang="ja-JP" altLang="en-US" sz="2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0" y="-489"/>
            <a:ext cx="9906000" cy="5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地域包括ケア社会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の実現に向けて</a:t>
            </a: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0" y="640080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ja-JP" altLang="en-US" sz="2400" dirty="0" smtClean="0">
                <a:ea typeface="ＭＳ Ｐゴシック" pitchFamily="50" charset="-128"/>
              </a:rPr>
              <a:t>７</a:t>
            </a:r>
            <a:endParaRPr lang="en-US" altLang="ja-JP" sz="2400" dirty="0">
              <a:ea typeface="ＭＳ Ｐゴシック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372" y="44624"/>
            <a:ext cx="1608364" cy="173346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470" y="1801391"/>
            <a:ext cx="1012744" cy="33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19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7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 bwMode="auto">
          <a:xfrm>
            <a:off x="1514489" y="1700808"/>
            <a:ext cx="6912768" cy="1309934"/>
          </a:xfrm>
          <a:prstGeom prst="roundRect">
            <a:avLst/>
          </a:prstGeom>
          <a:ln w="38100">
            <a:solidFill>
              <a:schemeClr val="accent1">
                <a:lumMod val="50000"/>
              </a:schemeClr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8985448" y="0"/>
            <a:ext cx="92137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0" y="640080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ja-JP" altLang="en-US" sz="2400" dirty="0" smtClean="0">
                <a:ea typeface="ＭＳ Ｐゴシック" pitchFamily="50" charset="-128"/>
              </a:rPr>
              <a:t>８</a:t>
            </a: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26" name="Line 52"/>
          <p:cNvSpPr>
            <a:spLocks noChangeShapeType="1"/>
          </p:cNvSpPr>
          <p:nvPr/>
        </p:nvSpPr>
        <p:spPr bwMode="auto">
          <a:xfrm>
            <a:off x="2404146" y="5391722"/>
            <a:ext cx="5616624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0" y="0"/>
            <a:ext cx="92137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643131" y="1807388"/>
            <a:ext cx="6478222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高齢者や</a:t>
            </a:r>
            <a:r>
              <a:rPr lang="ja-JP" altLang="en-US" sz="32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者、子どもなどが抱える 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200" b="1" i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lang="ja-JP" altLang="en-US" sz="3200" b="1" i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ニーズ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➣ </a:t>
            </a:r>
            <a:r>
              <a:rPr lang="ja-JP" altLang="en-US" sz="3200" b="1" i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多様化</a:t>
            </a:r>
            <a:r>
              <a:rPr lang="ja-JP" altLang="en-US" sz="3200" b="1" i="1" u="sng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・複雑化</a:t>
            </a:r>
            <a:endParaRPr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Line 52"/>
          <p:cNvSpPr>
            <a:spLocks noChangeShapeType="1"/>
          </p:cNvSpPr>
          <p:nvPr/>
        </p:nvSpPr>
        <p:spPr bwMode="auto">
          <a:xfrm>
            <a:off x="2402467" y="4284419"/>
            <a:ext cx="5616624" cy="0"/>
          </a:xfrm>
          <a:prstGeom prst="line">
            <a:avLst/>
          </a:prstGeom>
          <a:noFill/>
          <a:ln w="9525">
            <a:noFill/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402466" y="3292242"/>
            <a:ext cx="5934910" cy="90794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ja-JP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個々の課題を地域の課題として取り上げ、</a:t>
            </a:r>
            <a:endParaRPr lang="en-US" altLang="ja-JP" sz="2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ts val="600"/>
              </a:spcBef>
            </a:pPr>
            <a:r>
              <a:rPr lang="ja-JP" altLang="en-US" sz="2400" b="1" u="sng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</a:rPr>
              <a:t>地域福祉に携わる多様な主体と連携</a:t>
            </a:r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</a:rPr>
              <a:t> ➣ </a:t>
            </a:r>
            <a:r>
              <a:rPr lang="ja-JP" altLang="en-US" sz="2400" b="1" u="sng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</a:rPr>
              <a:t>解決</a:t>
            </a:r>
            <a:endParaRPr lang="ja-JP" altLang="en-US" sz="2400" dirty="0">
              <a:latin typeface="Myriad Web" pitchFamily="34" charset="0"/>
              <a:ea typeface="ＭＳ Ｐゴシック" pitchFamily="50" charset="-128"/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2402465" y="5517232"/>
            <a:ext cx="5861223" cy="90794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地域、社会福祉協議会及び市が、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600"/>
              </a:spcBef>
            </a:pPr>
            <a:r>
              <a:rPr lang="ja-JP" altLang="en-US" sz="2400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協働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➣ </a:t>
            </a:r>
            <a:r>
              <a:rPr lang="ja-JP" altLang="en-US" sz="2400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</a:t>
            </a:r>
            <a:r>
              <a:rPr lang="ja-JP" altLang="en-US" sz="2400" b="1" u="sng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福祉</a:t>
            </a:r>
            <a:r>
              <a:rPr lang="ja-JP" altLang="en-US" sz="2400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計画を推進</a:t>
            </a:r>
            <a:endParaRPr lang="ja-JP" altLang="en-US" sz="2400" b="1" u="sng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Line 52"/>
          <p:cNvSpPr>
            <a:spLocks noChangeShapeType="1"/>
          </p:cNvSpPr>
          <p:nvPr/>
        </p:nvSpPr>
        <p:spPr bwMode="auto">
          <a:xfrm>
            <a:off x="2404146" y="6525344"/>
            <a:ext cx="5616624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" name="Line 52"/>
          <p:cNvSpPr>
            <a:spLocks noChangeShapeType="1"/>
          </p:cNvSpPr>
          <p:nvPr/>
        </p:nvSpPr>
        <p:spPr bwMode="auto">
          <a:xfrm>
            <a:off x="2404146" y="4246857"/>
            <a:ext cx="5616624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21370" y="781789"/>
            <a:ext cx="8064078" cy="685065"/>
          </a:xfrm>
        </p:spPr>
        <p:txBody>
          <a:bodyPr/>
          <a:lstStyle/>
          <a:p>
            <a:r>
              <a:rPr lang="ja-JP" altLang="en-US" sz="4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計画策定の考え方</a:t>
            </a:r>
            <a:endParaRPr lang="ja-JP" altLang="en-US" sz="6600" dirty="0">
              <a:ea typeface="HGS創英角ｺﾞｼｯｸUB" pitchFamily="50" charset="-128"/>
            </a:endParaRPr>
          </a:p>
        </p:txBody>
      </p:sp>
      <p:sp>
        <p:nvSpPr>
          <p:cNvPr id="21" name="タイトル 1"/>
          <p:cNvSpPr txBox="1">
            <a:spLocks/>
          </p:cNvSpPr>
          <p:nvPr/>
        </p:nvSpPr>
        <p:spPr bwMode="auto">
          <a:xfrm>
            <a:off x="0" y="-489"/>
            <a:ext cx="9906000" cy="5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地域福祉計画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　　　　　　　　　　　　　　　　</a:t>
            </a:r>
            <a:r>
              <a:rPr lang="ja-JP" altLang="en-US" sz="1600" b="1" dirty="0" smtClean="0">
                <a:solidFill>
                  <a:srgbClr val="BBE0E3">
                    <a:lumMod val="50000"/>
                  </a:srgb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地域包括ケア社会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の実現に向けて</a:t>
            </a:r>
            <a:endParaRPr lang="ja-JP" altLang="en-US" sz="12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2402466" y="4384034"/>
            <a:ext cx="5934910" cy="90794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ja-JP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お互いを理解し合い、</a:t>
            </a:r>
            <a:endParaRPr lang="en-US" altLang="ja-JP" sz="2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ts val="600"/>
              </a:spcBef>
            </a:pPr>
            <a:r>
              <a:rPr lang="ja-JP" altLang="en-US" sz="2400" b="1" u="sng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</a:rPr>
              <a:t>共に支え合う地域社会</a:t>
            </a:r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</a:rPr>
              <a:t> ➣ </a:t>
            </a:r>
            <a:r>
              <a:rPr lang="ja-JP" altLang="en-US" sz="2400" b="1" u="sng" dirty="0" smtClean="0">
                <a:solidFill>
                  <a:schemeClr val="accent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</a:rPr>
              <a:t>計画的に推進</a:t>
            </a:r>
            <a:r>
              <a:rPr lang="ja-JP" altLang="en-US" sz="2400" dirty="0" smtClean="0">
                <a:ea typeface="ＭＳ Ｐゴシック" pitchFamily="50" charset="-128"/>
              </a:rPr>
              <a:t>　　　　　 　</a:t>
            </a:r>
            <a:r>
              <a:rPr lang="ja-JP" altLang="en-US" sz="2400" dirty="0">
                <a:latin typeface="Myriad Web" pitchFamily="34" charset="0"/>
                <a:ea typeface="ＭＳ Ｐゴシック" pitchFamily="50" charset="-128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300787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990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819</Words>
  <Application>Microsoft Office PowerPoint</Application>
  <PresentationFormat>A4 210 x 297 mm</PresentationFormat>
  <Paragraphs>268</Paragraphs>
  <Slides>17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31" baseType="lpstr">
      <vt:lpstr>HGP創英角ｺﾞｼｯｸUB</vt:lpstr>
      <vt:lpstr>HGS創英角ｺﾞｼｯｸUB</vt:lpstr>
      <vt:lpstr>Meiryo UI</vt:lpstr>
      <vt:lpstr>ＭＳ Ｐゴシック</vt:lpstr>
      <vt:lpstr>ＭＳ Ｐ明朝</vt:lpstr>
      <vt:lpstr>ＭＳ ゴシック</vt:lpstr>
      <vt:lpstr>ＭＳ 明朝</vt:lpstr>
      <vt:lpstr>Myriad Web</vt:lpstr>
      <vt:lpstr>Arial</vt:lpstr>
      <vt:lpstr>Calibri</vt:lpstr>
      <vt:lpstr>Century</vt:lpstr>
      <vt:lpstr>Times New Roman</vt:lpstr>
      <vt:lpstr>Wingdings</vt:lpstr>
      <vt:lpstr>標準デザイン</vt:lpstr>
      <vt:lpstr>厚木市地域福祉計画</vt:lpstr>
      <vt:lpstr>PowerPoint プレゼンテーション</vt:lpstr>
      <vt:lpstr>計画の体系図</vt:lpstr>
      <vt:lpstr>計画の位置付けと性格</vt:lpstr>
      <vt:lpstr>厚木市の人口の推移</vt:lpstr>
      <vt:lpstr>要支援者、要介護認定者等の推移</vt:lpstr>
      <vt:lpstr>障がい者の状況と人口割合の推移 （障害者手帳所持者）</vt:lpstr>
      <vt:lpstr>PowerPoint プレゼンテーション</vt:lpstr>
      <vt:lpstr>計画策定の考え方</vt:lpstr>
      <vt:lpstr>PowerPoint プレゼンテーション</vt:lpstr>
      <vt:lpstr>計画が目指す将来像</vt:lpstr>
      <vt:lpstr>PowerPoint プレゼンテーション</vt:lpstr>
      <vt:lpstr>計画策定の考え方</vt:lpstr>
      <vt:lpstr>PowerPoint プレゼンテーション</vt:lpstr>
      <vt:lpstr>PowerPoint プレゼンテーション</vt:lpstr>
      <vt:lpstr>計画が目指す将来像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2020-11-09T06:03:18Z</dcterms:created>
  <dcterms:modified xsi:type="dcterms:W3CDTF">2020-11-09T06:03:29Z</dcterms:modified>
</cp:coreProperties>
</file>