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8EFF"/>
    <a:srgbClr val="8FAADC"/>
    <a:srgbClr val="C1C2FF"/>
    <a:srgbClr val="FFAB8D"/>
    <a:srgbClr val="8E4C3A"/>
    <a:srgbClr val="FF5B21"/>
    <a:srgbClr val="FF8357"/>
    <a:srgbClr val="633529"/>
    <a:srgbClr val="630000"/>
    <a:srgbClr val="A7A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22" autoAdjust="0"/>
    <p:restoredTop sz="94660"/>
  </p:normalViewPr>
  <p:slideViewPr>
    <p:cSldViewPr snapToGrid="0">
      <p:cViewPr>
        <p:scale>
          <a:sx n="100" d="100"/>
          <a:sy n="100" d="100"/>
        </p:scale>
        <p:origin x="668" y="-2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DE944-8649-441F-8F00-FFC9DCD5D2BB}" type="datetimeFigureOut">
              <a:rPr kumimoji="1" lang="ja-JP" altLang="en-US" smtClean="0"/>
              <a:t>2025/4/9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18DA6-5376-4754-B1AE-8F20578B2FF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8011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8DA6-5376-4754-B1AE-8F20578B2FF4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1486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4896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542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418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779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481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675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2025/4/9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616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2025/4/9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386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2025/4/9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470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991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2025/4/9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120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DF2C6-CA6A-4295-9173-485756CA4600}" type="datetimeFigureOut">
              <a:rPr kumimoji="1" lang="ja-JP" altLang="en-US" smtClean="0"/>
              <a:t>2025/4/9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730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図 119">
            <a:extLst>
              <a:ext uri="{FF2B5EF4-FFF2-40B4-BE49-F238E27FC236}">
                <a16:creationId xmlns:a16="http://schemas.microsoft.com/office/drawing/2014/main" id="{733FD683-9996-463C-88A0-0B27A91F5FD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7" t="7631" r="17256" b="2924"/>
          <a:stretch/>
        </p:blipFill>
        <p:spPr>
          <a:xfrm>
            <a:off x="-3992101" y="4720150"/>
            <a:ext cx="2008333" cy="1918942"/>
          </a:xfrm>
          <a:prstGeom prst="rect">
            <a:avLst/>
          </a:prstGeom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3162A2E-433D-4C62-922C-DBFE49A686F0}"/>
              </a:ext>
            </a:extLst>
          </p:cNvPr>
          <p:cNvSpPr/>
          <p:nvPr/>
        </p:nvSpPr>
        <p:spPr>
          <a:xfrm>
            <a:off x="132498" y="2238376"/>
            <a:ext cx="6568580" cy="3235566"/>
          </a:xfrm>
          <a:prstGeom prst="rect">
            <a:avLst/>
          </a:prstGeom>
          <a:solidFill>
            <a:schemeClr val="accent6">
              <a:lumMod val="20000"/>
              <a:lumOff val="80000"/>
              <a:alpha val="1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4" name="図 73"/>
          <p:cNvPicPr>
            <a:picLocks noChangeAspect="1"/>
          </p:cNvPicPr>
          <p:nvPr/>
        </p:nvPicPr>
        <p:blipFill rotWithShape="1">
          <a:blip r:embed="rId3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7" t="7631" r="17256" b="2924"/>
          <a:stretch/>
        </p:blipFill>
        <p:spPr>
          <a:xfrm>
            <a:off x="7960720" y="6616203"/>
            <a:ext cx="1930185" cy="1844272"/>
          </a:xfrm>
          <a:prstGeom prst="rect">
            <a:avLst/>
          </a:prstGeom>
        </p:spPr>
      </p:pic>
      <p:sp>
        <p:nvSpPr>
          <p:cNvPr id="80" name="正方形/長方形 79"/>
          <p:cNvSpPr/>
          <p:nvPr/>
        </p:nvSpPr>
        <p:spPr>
          <a:xfrm>
            <a:off x="132498" y="101496"/>
            <a:ext cx="6599857" cy="13692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129071" y="9201850"/>
            <a:ext cx="6599857" cy="61958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88850" y="9275117"/>
            <a:ext cx="6425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spc="-15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問い合わせ・申請書送付先：厚木市健康医療課　健診・予防係</a:t>
            </a:r>
            <a:endParaRPr lang="en-US" altLang="ja-JP" sz="1400" b="1" spc="-15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b="1" spc="-15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〒</a:t>
            </a:r>
            <a:r>
              <a:rPr lang="en-US" altLang="ja-JP" sz="1400" b="1" spc="-15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243-0018</a:t>
            </a:r>
            <a:r>
              <a:rPr lang="ja-JP" altLang="en-US" sz="1400" b="1" spc="-15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厚木市中町１－４－１（保健福祉センター２階）☎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046-225-2201</a:t>
            </a:r>
            <a:r>
              <a:rPr kumimoji="1" lang="ja-JP" altLang="en-US" sz="1400" b="1" spc="-15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（直通）</a:t>
            </a:r>
          </a:p>
        </p:txBody>
      </p:sp>
      <p:grpSp>
        <p:nvGrpSpPr>
          <p:cNvPr id="48" name="グループ化 47"/>
          <p:cNvGrpSpPr/>
          <p:nvPr/>
        </p:nvGrpSpPr>
        <p:grpSpPr>
          <a:xfrm>
            <a:off x="98746" y="8831285"/>
            <a:ext cx="2542924" cy="246222"/>
            <a:chOff x="1754472" y="12595694"/>
            <a:chExt cx="2542924" cy="246222"/>
          </a:xfrm>
        </p:grpSpPr>
        <p:sp>
          <p:nvSpPr>
            <p:cNvPr id="76" name="テキスト ボックス 6"/>
            <p:cNvSpPr txBox="1">
              <a:spLocks noChangeArrowheads="1"/>
            </p:cNvSpPr>
            <p:nvPr/>
          </p:nvSpPr>
          <p:spPr bwMode="auto">
            <a:xfrm>
              <a:off x="1754472" y="12595695"/>
              <a:ext cx="1888377" cy="24622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0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厚木市　医療用補整具助成金</a:t>
              </a:r>
            </a:p>
          </p:txBody>
        </p:sp>
        <p:sp>
          <p:nvSpPr>
            <p:cNvPr id="77" name="角丸四角形 76"/>
            <p:cNvSpPr/>
            <p:nvPr/>
          </p:nvSpPr>
          <p:spPr bwMode="auto">
            <a:xfrm>
              <a:off x="3704726" y="12595694"/>
              <a:ext cx="592670" cy="246221"/>
            </a:xfrm>
            <a:prstGeom prst="rect">
              <a:avLst/>
            </a:prstGeom>
            <a:solidFill>
              <a:srgbClr val="8E4C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10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検索</a:t>
              </a:r>
            </a:p>
          </p:txBody>
        </p:sp>
      </p:grpSp>
      <p:sp>
        <p:nvSpPr>
          <p:cNvPr id="81" name="テキスト ボックス 80"/>
          <p:cNvSpPr txBox="1"/>
          <p:nvPr/>
        </p:nvSpPr>
        <p:spPr>
          <a:xfrm>
            <a:off x="3876675" y="8882166"/>
            <a:ext cx="2798531" cy="276999"/>
          </a:xfrm>
          <a:prstGeom prst="homePlate">
            <a:avLst/>
          </a:prstGeom>
          <a:solidFill>
            <a:srgbClr val="8B8EFF">
              <a:alpha val="6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申請書類等、詳細は裏面へ</a:t>
            </a: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244038" y="57458"/>
            <a:ext cx="6369924" cy="2080114"/>
          </a:xfrm>
          <a:prstGeom prst="roundRect">
            <a:avLst/>
          </a:prstGeom>
          <a:noFill/>
          <a:ln w="38100">
            <a:noFill/>
          </a:ln>
        </p:spPr>
        <p:txBody>
          <a:bodyPr wrap="square" lIns="36000" tIns="108000" rIns="36000" bIns="108000" rtlCol="0">
            <a:spAutoFit/>
          </a:bodyPr>
          <a:lstStyle/>
          <a:p>
            <a:pPr algn="ctr"/>
            <a:r>
              <a:rPr kumimoji="1" lang="ja-JP" altLang="en-US" sz="3600" b="1" dirty="0">
                <a:ln w="9525">
                  <a:noFill/>
                  <a:prstDash val="solid"/>
                </a:ln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厚木市がん患者医療用補整具　</a:t>
            </a:r>
            <a:endParaRPr kumimoji="1" lang="en-US" altLang="ja-JP" sz="3600" b="1" dirty="0">
              <a:ln w="9525">
                <a:noFill/>
                <a:prstDash val="solid"/>
              </a:ln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3600" b="1" dirty="0">
                <a:ln w="9525">
                  <a:noFill/>
                  <a:prstDash val="solid"/>
                </a:ln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購入等助成金</a:t>
            </a:r>
            <a:endParaRPr kumimoji="1" lang="en-US" altLang="ja-JP" sz="3600" b="1" dirty="0">
              <a:ln w="9525">
                <a:noFill/>
                <a:prstDash val="solid"/>
              </a:ln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kumimoji="1" lang="ja-JP" altLang="en-US" sz="3600" b="1" dirty="0">
              <a:ln w="9525">
                <a:noFill/>
                <a:prstDash val="solid"/>
              </a:ln>
              <a:solidFill>
                <a:schemeClr val="bg1">
                  <a:lumMod val="9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101221" y="1492456"/>
            <a:ext cx="6599857" cy="718039"/>
          </a:xfrm>
          <a:prstGeom prst="roundRect">
            <a:avLst/>
          </a:prstGeom>
          <a:noFill/>
          <a:ln w="38100">
            <a:noFill/>
          </a:ln>
        </p:spPr>
        <p:txBody>
          <a:bodyPr wrap="square" lIns="36000" tIns="108000" rIns="36000" bIns="108000" rtlCol="0">
            <a:spAutoFit/>
          </a:bodyPr>
          <a:lstStyle/>
          <a:p>
            <a:r>
              <a:rPr kumimoji="1"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厚木市では、がん治療に伴うアピアランスケアのため、医療用ウィッグ等の補整具を購入又はレンタルした方に、購入費用等の助成を行います。</a:t>
            </a:r>
            <a:endParaRPr kumimoji="1" lang="ja-JP" altLang="en-US" sz="11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A2C3F9F-E69E-4B1D-B942-D79017D368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565" y="8126043"/>
            <a:ext cx="619589" cy="61958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B74980FB-195C-472D-9513-9FA4E9B676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09" y="5667319"/>
            <a:ext cx="1852506" cy="2141387"/>
          </a:xfrm>
          <a:prstGeom prst="rect">
            <a:avLst/>
          </a:prstGeom>
        </p:spPr>
      </p:pic>
      <p:pic>
        <p:nvPicPr>
          <p:cNvPr id="88" name="コンテンツ プレースホルダー 3">
            <a:extLst>
              <a:ext uri="{FF2B5EF4-FFF2-40B4-BE49-F238E27FC236}">
                <a16:creationId xmlns:a16="http://schemas.microsoft.com/office/drawing/2014/main" id="{978AF709-54AC-4968-88C6-91350B5ECC8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40" t="62437" r="66747" b="18645"/>
          <a:stretch/>
        </p:blipFill>
        <p:spPr>
          <a:xfrm>
            <a:off x="-60752" y="2198705"/>
            <a:ext cx="4054974" cy="2686448"/>
          </a:xfrm>
          <a:prstGeom prst="rect">
            <a:avLst/>
          </a:prstGeom>
        </p:spPr>
      </p:pic>
      <p:sp>
        <p:nvSpPr>
          <p:cNvPr id="86" name="テキスト ボックス 85"/>
          <p:cNvSpPr txBox="1"/>
          <p:nvPr/>
        </p:nvSpPr>
        <p:spPr>
          <a:xfrm>
            <a:off x="450194" y="3083247"/>
            <a:ext cx="2712106" cy="1576855"/>
          </a:xfrm>
          <a:prstGeom prst="roundRect">
            <a:avLst/>
          </a:prstGeom>
          <a:noFill/>
          <a:ln w="38100">
            <a:noFill/>
          </a:ln>
        </p:spPr>
        <p:txBody>
          <a:bodyPr wrap="square" lIns="36000" tIns="108000" rIns="36000" bIns="108000" rtlCol="0">
            <a:spAutoFit/>
          </a:bodyPr>
          <a:lstStyle/>
          <a:p>
            <a:pPr>
              <a:lnSpc>
                <a:spcPts val="2160"/>
              </a:lnSpc>
            </a:pPr>
            <a:r>
              <a:rPr kumimoji="1" lang="ja-JP" altLang="en-US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■医療用ウィッグ</a:t>
            </a:r>
            <a:endParaRPr kumimoji="1" lang="en-US" altLang="ja-JP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2160"/>
              </a:lnSpc>
            </a:pPr>
            <a:r>
              <a:rPr kumimoji="1" lang="ja-JP" altLang="en-US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■乳房補整具</a:t>
            </a:r>
            <a:endParaRPr kumimoji="1" lang="en-US" altLang="ja-JP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2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2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付属品やケア用品も助成対象</a:t>
            </a:r>
            <a:endParaRPr lang="en-US" altLang="ja-JP" sz="12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lang="ja-JP" altLang="en-US" sz="1200" u="sng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付属品のみの申請はできません</a:t>
            </a:r>
            <a:r>
              <a:rPr lang="ja-JP" altLang="en-US" sz="12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en-US" altLang="ja-JP" sz="12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2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2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付属品の例は裏面を参照</a:t>
            </a:r>
            <a:endParaRPr lang="en-US" altLang="ja-JP" sz="12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552451" y="2764323"/>
            <a:ext cx="2486024" cy="318924"/>
          </a:xfrm>
          <a:prstGeom prst="rect">
            <a:avLst/>
          </a:prstGeom>
          <a:solidFill>
            <a:srgbClr val="8FAADC">
              <a:alpha val="69804"/>
            </a:srgbClr>
          </a:solidFill>
          <a:ln w="38100">
            <a:noFill/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ja-JP" altLang="en-US" sz="1600" b="1" dirty="0">
                <a:ln w="19050">
                  <a:noFill/>
                  <a:prstDash val="solid"/>
                </a:ln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助成対象となるもの</a:t>
            </a:r>
            <a:endParaRPr kumimoji="1" lang="en-US" altLang="ja-JP" sz="1600" b="1" dirty="0">
              <a:ln w="19050">
                <a:noFill/>
                <a:prstDash val="solid"/>
              </a:ln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7EEFECC0-4DD9-44F8-8F11-778C5B50898B}"/>
              </a:ext>
            </a:extLst>
          </p:cNvPr>
          <p:cNvSpPr txBox="1"/>
          <p:nvPr/>
        </p:nvSpPr>
        <p:spPr>
          <a:xfrm>
            <a:off x="3543114" y="2458328"/>
            <a:ext cx="3111686" cy="318924"/>
          </a:xfrm>
          <a:prstGeom prst="rect">
            <a:avLst/>
          </a:prstGeom>
          <a:noFill/>
          <a:ln w="38100">
            <a:solidFill>
              <a:srgbClr val="8B8EFF">
                <a:alpha val="20000"/>
              </a:srgbClr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lang="ja-JP" altLang="en-US" sz="1600" b="1" dirty="0">
                <a:ln w="19050">
                  <a:noFill/>
                  <a:prstDash val="solid"/>
                </a:ln>
                <a:solidFill>
                  <a:srgbClr val="A7A9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注 意 点</a:t>
            </a:r>
            <a:endParaRPr kumimoji="1" lang="en-US" altLang="ja-JP" sz="1600" b="1" dirty="0">
              <a:ln w="19050">
                <a:noFill/>
                <a:prstDash val="solid"/>
              </a:ln>
              <a:solidFill>
                <a:srgbClr val="A7A9F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B0F4686F-D0EF-4A13-B936-14880DA88267}"/>
              </a:ext>
            </a:extLst>
          </p:cNvPr>
          <p:cNvSpPr txBox="1"/>
          <p:nvPr/>
        </p:nvSpPr>
        <p:spPr>
          <a:xfrm>
            <a:off x="3472870" y="2681197"/>
            <a:ext cx="3202335" cy="1567137"/>
          </a:xfrm>
          <a:prstGeom prst="roundRect">
            <a:avLst/>
          </a:prstGeom>
          <a:noFill/>
          <a:ln w="38100">
            <a:noFill/>
          </a:ln>
        </p:spPr>
        <p:txBody>
          <a:bodyPr wrap="square" lIns="36000" tIns="108000" rIns="36000" bIns="108000" rtlCol="0">
            <a:spAutoFit/>
          </a:bodyPr>
          <a:lstStyle/>
          <a:p>
            <a:pPr>
              <a:lnSpc>
                <a:spcPts val="2160"/>
              </a:lnSpc>
            </a:pPr>
            <a:r>
              <a:rPr kumimoji="1"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● 購入・レンタルどちらも対象</a:t>
            </a:r>
            <a:endParaRPr kumimoji="1" lang="en-US" altLang="ja-JP" sz="14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● 購入・レンタル開始から</a:t>
            </a:r>
            <a:r>
              <a:rPr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  <a:r>
              <a:rPr kumimoji="1"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年以内　</a:t>
            </a:r>
            <a:endParaRPr kumimoji="1" lang="en-US" altLang="ja-JP" sz="14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　 </a:t>
            </a:r>
            <a:r>
              <a:rPr kumimoji="1"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に申請が必要</a:t>
            </a:r>
            <a:endParaRPr kumimoji="1" lang="en-US" altLang="ja-JP" sz="14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● 申請は医療用ウィッグ、乳房補整</a:t>
            </a:r>
            <a:endParaRPr lang="en-US" altLang="ja-JP" sz="14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　 具それぞれ１回限り</a:t>
            </a:r>
            <a:endParaRPr kumimoji="1" lang="en-US" altLang="ja-JP" sz="14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15E00B25-B96E-4D3A-AA0E-B0C9F0D4BEE6}"/>
              </a:ext>
            </a:extLst>
          </p:cNvPr>
          <p:cNvSpPr txBox="1"/>
          <p:nvPr/>
        </p:nvSpPr>
        <p:spPr>
          <a:xfrm>
            <a:off x="3610032" y="4256822"/>
            <a:ext cx="1748543" cy="749812"/>
          </a:xfrm>
          <a:prstGeom prst="rect">
            <a:avLst/>
          </a:prstGeom>
          <a:noFill/>
          <a:ln w="38100">
            <a:noFill/>
          </a:ln>
        </p:spPr>
        <p:txBody>
          <a:bodyPr wrap="square" lIns="0" tIns="36000" rIns="0" bIns="36000" rtlCol="0">
            <a:spAutoFit/>
          </a:bodyPr>
          <a:lstStyle/>
          <a:p>
            <a:r>
              <a:rPr kumimoji="1" lang="ja-JP" altLang="en-US" sz="2000" b="1" dirty="0">
                <a:ln w="19050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助成金額</a:t>
            </a:r>
            <a:endParaRPr kumimoji="1" lang="en-US" altLang="ja-JP" sz="2000" b="1" dirty="0">
              <a:ln w="19050">
                <a:noFill/>
                <a:prstDash val="solid"/>
              </a:ln>
              <a:solidFill>
                <a:schemeClr val="accent6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b="1" dirty="0">
                <a:ln w="19050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医療用ウィッグ</a:t>
            </a:r>
            <a:endParaRPr lang="en-US" altLang="ja-JP" sz="1200" b="1" dirty="0">
              <a:ln w="19050">
                <a:noFill/>
                <a:prstDash val="solid"/>
              </a:ln>
              <a:solidFill>
                <a:schemeClr val="accent6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b="1" dirty="0">
                <a:ln w="19050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乳房補整具それぞれ</a:t>
            </a:r>
            <a:endParaRPr kumimoji="1" lang="en-US" altLang="ja-JP" sz="1200" b="1" dirty="0">
              <a:ln w="19050">
                <a:noFill/>
                <a:prstDash val="solid"/>
              </a:ln>
              <a:solidFill>
                <a:schemeClr val="accent6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05" name="コンテンツ プレースホルダー 3">
            <a:extLst>
              <a:ext uri="{FF2B5EF4-FFF2-40B4-BE49-F238E27FC236}">
                <a16:creationId xmlns:a16="http://schemas.microsoft.com/office/drawing/2014/main" id="{6BA41B27-62B5-4642-B641-57F6305246A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57" t="489" r="70870" b="77735"/>
          <a:stretch/>
        </p:blipFill>
        <p:spPr>
          <a:xfrm>
            <a:off x="5094027" y="3906806"/>
            <a:ext cx="1573232" cy="1567136"/>
          </a:xfrm>
          <a:prstGeom prst="rect">
            <a:avLst/>
          </a:prstGeom>
        </p:spPr>
      </p:pic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D12EFEF6-5CE4-4732-B207-6E546F01BEFA}"/>
              </a:ext>
            </a:extLst>
          </p:cNvPr>
          <p:cNvSpPr txBox="1"/>
          <p:nvPr/>
        </p:nvSpPr>
        <p:spPr>
          <a:xfrm>
            <a:off x="5358575" y="4376022"/>
            <a:ext cx="1015979" cy="688256"/>
          </a:xfrm>
          <a:prstGeom prst="rect">
            <a:avLst/>
          </a:prstGeom>
          <a:noFill/>
          <a:ln w="38100">
            <a:noFill/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ja-JP" altLang="en-US" sz="1600" b="1" dirty="0">
                <a:ln w="19050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最大</a:t>
            </a:r>
            <a:endParaRPr kumimoji="1" lang="en-US" altLang="ja-JP" sz="1600" b="1" dirty="0">
              <a:ln w="19050">
                <a:noFill/>
                <a:prstDash val="solid"/>
              </a:ln>
              <a:solidFill>
                <a:schemeClr val="accent6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2400" b="1" u="sng" dirty="0">
                <a:ln w="19050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５万円</a:t>
            </a:r>
            <a:endParaRPr kumimoji="1" lang="en-US" altLang="ja-JP" sz="1400" b="1" u="sng" dirty="0">
              <a:ln w="19050">
                <a:noFill/>
                <a:prstDash val="solid"/>
              </a:ln>
              <a:solidFill>
                <a:schemeClr val="accent6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357059D4-1D05-469A-BBAF-248909832FBE}"/>
              </a:ext>
            </a:extLst>
          </p:cNvPr>
          <p:cNvSpPr txBox="1"/>
          <p:nvPr/>
        </p:nvSpPr>
        <p:spPr>
          <a:xfrm>
            <a:off x="3614637" y="4984640"/>
            <a:ext cx="3032421" cy="349702"/>
          </a:xfrm>
          <a:prstGeom prst="rect">
            <a:avLst/>
          </a:prstGeom>
          <a:noFill/>
          <a:ln w="38100">
            <a:noFill/>
          </a:ln>
        </p:spPr>
        <p:txBody>
          <a:bodyPr wrap="square" lIns="0" tIns="36000" rIns="0" bIns="36000" rtlCol="0">
            <a:spAutoFit/>
          </a:bodyPr>
          <a:lstStyle/>
          <a:p>
            <a:r>
              <a:rPr lang="en-US" altLang="ja-JP" sz="900" dirty="0">
                <a:ln w="19050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900" dirty="0">
                <a:ln w="19050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医療用ウィッグ、乳房補</a:t>
            </a:r>
            <a:endParaRPr lang="en-US" altLang="ja-JP" sz="900" dirty="0">
              <a:ln w="19050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900" dirty="0">
                <a:ln w="19050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整具両方の申請も可能です。</a:t>
            </a:r>
            <a:endParaRPr kumimoji="1" lang="en-US" altLang="ja-JP" sz="900" dirty="0">
              <a:ln w="19050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AD2C50F8-1131-41E1-8309-D18DFB08ECBB}"/>
              </a:ext>
            </a:extLst>
          </p:cNvPr>
          <p:cNvSpPr txBox="1"/>
          <p:nvPr/>
        </p:nvSpPr>
        <p:spPr>
          <a:xfrm>
            <a:off x="2752726" y="5590228"/>
            <a:ext cx="3932004" cy="338554"/>
          </a:xfrm>
          <a:prstGeom prst="rect">
            <a:avLst/>
          </a:prstGeom>
          <a:solidFill>
            <a:srgbClr val="8E4C3A">
              <a:alpha val="50196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申請から交付までの流れ</a:t>
            </a: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8AD0DC20-82CB-486C-83E2-758B2EC06532}"/>
              </a:ext>
            </a:extLst>
          </p:cNvPr>
          <p:cNvSpPr txBox="1"/>
          <p:nvPr/>
        </p:nvSpPr>
        <p:spPr>
          <a:xfrm>
            <a:off x="2534079" y="5983269"/>
            <a:ext cx="415310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accent5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❶ 申請書に記入</a:t>
            </a:r>
            <a:endParaRPr lang="en-US" altLang="ja-JP" sz="1400" b="1" dirty="0">
              <a:solidFill>
                <a:schemeClr val="accent5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申請書は厚木市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HP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からダウンロード又は健康医療課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 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窓口で受領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10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ご希望の場合は市から申請書を郵送します。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6E693C27-67A0-449C-8105-58F369F190B0}"/>
              </a:ext>
            </a:extLst>
          </p:cNvPr>
          <p:cNvSpPr txBox="1"/>
          <p:nvPr/>
        </p:nvSpPr>
        <p:spPr>
          <a:xfrm>
            <a:off x="2534079" y="6771726"/>
            <a:ext cx="4518653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accent5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❷ 助成金の申請</a:t>
            </a:r>
            <a:endParaRPr lang="en-US" altLang="ja-JP" sz="1400" b="1" dirty="0">
              <a:solidFill>
                <a:schemeClr val="accent5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 窓口又は郵送にて必要書類を提出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・がん治療を証明する書類（詳細は裏面）</a:t>
            </a: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・購入・レンタルに係る領収書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（申請者又は対象者氏名、　　　　　　　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  購入日又はレンタル開始日、品名、金額の記載があるもの）</a:t>
            </a: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・申請者及び対象者の本人確認書類（運転免許証の写し等）</a:t>
            </a: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・振込口座が分かる書類（通帳の写し等）　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8F45C898-B070-434F-8461-787680252181}"/>
              </a:ext>
            </a:extLst>
          </p:cNvPr>
          <p:cNvSpPr txBox="1"/>
          <p:nvPr/>
        </p:nvSpPr>
        <p:spPr>
          <a:xfrm>
            <a:off x="2534079" y="8123463"/>
            <a:ext cx="419173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accent5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❸ 金額の決定・支払い</a:t>
            </a:r>
            <a:endParaRPr lang="en-US" altLang="ja-JP" sz="1400" b="1" dirty="0">
              <a:solidFill>
                <a:schemeClr val="accent5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申請を承認する場合は、決定通知書を送付し、指定の　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口座に助成金を支払います。</a:t>
            </a: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BBAE6772-7AF7-484D-B097-4141959253EE}"/>
              </a:ext>
            </a:extLst>
          </p:cNvPr>
          <p:cNvSpPr txBox="1"/>
          <p:nvPr/>
        </p:nvSpPr>
        <p:spPr>
          <a:xfrm>
            <a:off x="-322382" y="8207505"/>
            <a:ext cx="2047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b="1" dirty="0">
                <a:solidFill>
                  <a:schemeClr val="accent5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厚木市ホームページは</a:t>
            </a:r>
            <a:endParaRPr lang="en-US" altLang="ja-JP" sz="1200" b="1" dirty="0">
              <a:solidFill>
                <a:schemeClr val="accent5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r"/>
            <a:r>
              <a:rPr lang="ja-JP" altLang="en-US" sz="1200" b="1" dirty="0">
                <a:solidFill>
                  <a:schemeClr val="accent5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こちら</a:t>
            </a:r>
            <a:endParaRPr lang="en-US" altLang="ja-JP" sz="1200" b="1" dirty="0">
              <a:solidFill>
                <a:schemeClr val="accent5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r"/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448C3AE4-5A99-47A9-B697-CA9133EED93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214" y="7674867"/>
            <a:ext cx="843781" cy="28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1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161799" y="231653"/>
            <a:ext cx="6484716" cy="33855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　交付対象者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5962" y="570207"/>
            <a:ext cx="6591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以下の全てに該当する方が対象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□申請日（第６条の規定による申請をする日をいう。以下同じ。）において、本市に住民　　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登録があること。</a:t>
            </a: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□がんと診断され、その治療を受けた又は現に受けている方で、医療用ウィッグ又は乳房補整　　　　　　　　　　　　　　　　　　　　　　　　　　　　　　　　　具を購入又はレンタルし、申請日において使用していること。</a:t>
            </a: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□市町村民税を滞納がない・暴力団員でない方</a:t>
            </a:r>
            <a:endParaRPr kumimoji="1"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61799" y="7375181"/>
            <a:ext cx="3301551" cy="369332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Q</a:t>
            </a:r>
            <a:r>
              <a:rPr lang="ja-JP" altLang="en-US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＆</a:t>
            </a:r>
            <a:r>
              <a:rPr lang="en-US" altLang="ja-JP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A</a:t>
            </a:r>
            <a:endParaRPr kumimoji="1" lang="ja-JP" altLang="en-US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20E8C20F-7194-499C-8375-968410A87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563212"/>
              </p:ext>
            </p:extLst>
          </p:nvPr>
        </p:nvGraphicFramePr>
        <p:xfrm>
          <a:off x="189000" y="2504635"/>
          <a:ext cx="6480000" cy="475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9867">
                  <a:extLst>
                    <a:ext uri="{9D8B030D-6E8A-4147-A177-3AD203B41FA5}">
                      <a16:colId xmlns:a16="http://schemas.microsoft.com/office/drawing/2014/main" val="1106022127"/>
                    </a:ext>
                  </a:extLst>
                </a:gridCol>
                <a:gridCol w="2969845">
                  <a:extLst>
                    <a:ext uri="{9D8B030D-6E8A-4147-A177-3AD203B41FA5}">
                      <a16:colId xmlns:a16="http://schemas.microsoft.com/office/drawing/2014/main" val="1098381980"/>
                    </a:ext>
                  </a:extLst>
                </a:gridCol>
                <a:gridCol w="3030288">
                  <a:extLst>
                    <a:ext uri="{9D8B030D-6E8A-4147-A177-3AD203B41FA5}">
                      <a16:colId xmlns:a16="http://schemas.microsoft.com/office/drawing/2014/main" val="3121831064"/>
                    </a:ext>
                  </a:extLst>
                </a:gridCol>
              </a:tblGrid>
              <a:tr h="459531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区分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981" marR="63981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医療用ウィッグ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981" marR="63981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乳房補整具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981" marR="63981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350828"/>
                  </a:ext>
                </a:extLst>
              </a:tr>
              <a:tr h="1739324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交付対象経費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981" marR="63981" marT="0" marB="0" vert="eaVert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106680" indent="-228600" algn="l">
                        <a:spcAft>
                          <a:spcPts val="0"/>
                        </a:spcAft>
                        <a:buAutoNum type="arabicParenBoth"/>
                      </a:pP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ウィッグ本体及び付属品（頭皮保護用ネット、保管容器、ウィッグスタンド、くし、クリーナー等）の購入費又はレンタル代（付属品</a:t>
                      </a:r>
                      <a:r>
                        <a:rPr lang="ja-JP" alt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のみの申請は不可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）</a:t>
                      </a:r>
                    </a:p>
                    <a:p>
                      <a:pPr marR="106680"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(2)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購入に係る送料及び保守料金</a:t>
                      </a:r>
                    </a:p>
                    <a:p>
                      <a:pPr marL="152400" indent="-152400"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(3) </a:t>
                      </a:r>
                      <a:r>
                        <a:rPr lang="ja-JP" sz="1100" kern="100" spc="-10" baseline="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申請時に添付する診断書に係る発行手数料</a:t>
                      </a:r>
                      <a:endParaRPr lang="ja-JP" sz="1100" kern="100" spc="-10" baseline="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marT="144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85090" indent="-228600"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(1)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乳房補整具本体及び付属品（人工乳房の保管容器、皮膚保護剤、接着剤、接着除去剤等）の購入費又はレンタル代（</a:t>
                      </a:r>
                      <a:r>
                        <a:rPr lang="ja-JP" alt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付属品</a:t>
                      </a:r>
                      <a:r>
                        <a:rPr lang="ja-JP" alt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のみの申請は不可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）</a:t>
                      </a:r>
                    </a:p>
                    <a:p>
                      <a:pPr marR="85090"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(2)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購入に係る送料及び保守料金</a:t>
                      </a:r>
                    </a:p>
                    <a:p>
                      <a:pPr marL="152400" indent="-152400"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(3)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申請時に添付する診断書に係る発行手数料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marT="144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4118645"/>
                  </a:ext>
                </a:extLst>
              </a:tr>
              <a:tr h="2553145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添付書類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981" marR="63981" marT="0" marB="0" vert="eaVert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106680" indent="-228600"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(1)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脱毛の副作用を伴うがん治療を受け、又は現に受けていることを証明する書類（診療明細書、治療方針計画書、お薬手帳、診断書等）</a:t>
                      </a:r>
                    </a:p>
                    <a:p>
                      <a:pPr marL="152400" marR="106680" indent="-152400"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(2)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医療用補整具の購入等に係る領収書（申請者</a:t>
                      </a:r>
                      <a:r>
                        <a:rPr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又は対象者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の氏名、購入又はレンタルを開始した年月日（領収書の日付と異なる場合は別途記載があるもの）、品名及び金額の記載のあるものに限る。）</a:t>
                      </a:r>
                    </a:p>
                    <a:p>
                      <a:pPr marR="106680"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(3) </a:t>
                      </a:r>
                      <a:r>
                        <a:rPr lang="ja-JP" alt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対象者及び申請者の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本人確認書類</a:t>
                      </a:r>
                    </a:p>
                    <a:p>
                      <a:pPr marR="106680"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(4)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振込口座が分かる書類</a:t>
                      </a:r>
                    </a:p>
                    <a:p>
                      <a:pPr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(5)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その他市長が必要と認める書類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marT="144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106680" indent="-228600"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(1)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乳房の切除を伴うがん治療を受けたことを証明する書類（診療明細書、治療方針計画書、診断書等）</a:t>
                      </a:r>
                    </a:p>
                    <a:p>
                      <a:pPr marL="228600" marR="106680" indent="-228600"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152400" marR="106680" indent="-152400"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(2)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医療用補整具の購入等に係る領収書（申請者</a:t>
                      </a:r>
                      <a:r>
                        <a:rPr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又は対象者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の氏名、購入又はレンタルを開始した年月日（領収書の日付と異なる場合は別途記載があるもの）、品名及び金額の記載のあるものに限る。）</a:t>
                      </a:r>
                    </a:p>
                    <a:p>
                      <a:pPr marR="106680"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(3) </a:t>
                      </a:r>
                      <a:r>
                        <a:rPr lang="ja-JP" alt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対象者及び申請者の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本人確認書類</a:t>
                      </a:r>
                    </a:p>
                    <a:p>
                      <a:pPr marR="106680"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(4)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振込口座が分かる書類</a:t>
                      </a:r>
                    </a:p>
                    <a:p>
                      <a:pPr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(5)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その他市長が必要と認める書類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marT="144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7908561"/>
                  </a:ext>
                </a:extLst>
              </a:tr>
            </a:tbl>
          </a:graphicData>
        </a:graphic>
      </p:graphicFrame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2D3EFCD9-96BE-417E-A8E4-A0EAE7FF7A78}"/>
              </a:ext>
            </a:extLst>
          </p:cNvPr>
          <p:cNvSpPr txBox="1"/>
          <p:nvPr/>
        </p:nvSpPr>
        <p:spPr>
          <a:xfrm>
            <a:off x="161799" y="1829809"/>
            <a:ext cx="6484716" cy="33855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</a:t>
            </a:r>
            <a:r>
              <a:rPr kumimoji="1" lang="ja-JP" altLang="en-US" sz="1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申請の対象となるもの（交付対象経費）及び申請に必要な書類</a:t>
            </a:r>
            <a:endParaRPr kumimoji="1" lang="ja-JP" altLang="en-US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A165B0-A407-477C-8C83-F1EA66F30A90}"/>
              </a:ext>
            </a:extLst>
          </p:cNvPr>
          <p:cNvSpPr txBox="1"/>
          <p:nvPr/>
        </p:nvSpPr>
        <p:spPr>
          <a:xfrm>
            <a:off x="75962" y="2227636"/>
            <a:ext cx="6259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厚木市がん患者医療用補整具購入等助成金交付要綱　別表より抜粋</a:t>
            </a:r>
            <a:endParaRPr kumimoji="1" lang="ja-JP" altLang="en-US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C869529-42DB-4A80-BB97-146329B3AFA7}"/>
              </a:ext>
            </a:extLst>
          </p:cNvPr>
          <p:cNvSpPr txBox="1"/>
          <p:nvPr/>
        </p:nvSpPr>
        <p:spPr>
          <a:xfrm>
            <a:off x="189750" y="7805971"/>
            <a:ext cx="647849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Ｑ．商品を複数個購入した場合、全て申請対象になりますか？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Ａ．上限額の５万円までであれば対象です。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Ｑ．最後に治療を受けてから数年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経って</a:t>
            </a:r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いますが、これから購入した商品も助成を受けられますか？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Ａ．治療を受けた日について制限は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なく、</a:t>
            </a:r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１年以内に購入し、申請時に使用している商品であれば助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成対象です。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Ｑ．通販やネットで購入したものも申請対象になりますか？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Ａ．領収書の発行が可能であれば申請対象です。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en-US" altLang="ja-JP" sz="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Ｑ．ポイント利用で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値引きがされた場合、申請</a:t>
            </a:r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対象になりますか？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Ａ．ポイント利用による値引きについては対象外となります。その他の取り扱いについては、事前に　　　　　　　　　　　　　　　　　　　　　　　　　　　　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お問合せください。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409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1832</TotalTime>
  <Words>1005</Words>
  <Application>Microsoft Office PowerPoint</Application>
  <PresentationFormat>A4 210 x 297 mm</PresentationFormat>
  <Paragraphs>92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大矢 将</dc:creator>
  <cp:lastModifiedBy>鈴木 杏奈</cp:lastModifiedBy>
  <cp:revision>139</cp:revision>
  <cp:lastPrinted>2023-06-13T08:41:03Z</cp:lastPrinted>
  <dcterms:created xsi:type="dcterms:W3CDTF">2023-05-02T02:32:35Z</dcterms:created>
  <dcterms:modified xsi:type="dcterms:W3CDTF">2025-04-09T01:19:53Z</dcterms:modified>
</cp:coreProperties>
</file>