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99FF"/>
    <a:srgbClr val="FFFF66"/>
    <a:srgbClr val="FF3399"/>
    <a:srgbClr val="FFCC00"/>
    <a:srgbClr val="FFCCFF"/>
    <a:srgbClr val="FFFF99"/>
    <a:srgbClr val="E9CE6D"/>
    <a:srgbClr val="F3A289"/>
    <a:srgbClr val="EBD3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5813" autoAdjust="0"/>
  </p:normalViewPr>
  <p:slideViewPr>
    <p:cSldViewPr snapToGrid="0">
      <p:cViewPr>
        <p:scale>
          <a:sx n="83" d="100"/>
          <a:sy n="83" d="100"/>
        </p:scale>
        <p:origin x="1224" y="-20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8E68-FE85-46ED-8817-67452CA3537F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E333-2F1C-4A25-98BD-869C6110EB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8227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8E68-FE85-46ED-8817-67452CA3537F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E333-2F1C-4A25-98BD-869C6110EB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1685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8E68-FE85-46ED-8817-67452CA3537F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E333-2F1C-4A25-98BD-869C6110EB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7361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8E68-FE85-46ED-8817-67452CA3537F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E333-2F1C-4A25-98BD-869C6110EB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0650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8E68-FE85-46ED-8817-67452CA3537F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E333-2F1C-4A25-98BD-869C6110EB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25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8E68-FE85-46ED-8817-67452CA3537F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E333-2F1C-4A25-98BD-869C6110EB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2967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8E68-FE85-46ED-8817-67452CA3537F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E333-2F1C-4A25-98BD-869C6110EB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908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8E68-FE85-46ED-8817-67452CA3537F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E333-2F1C-4A25-98BD-869C6110EB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360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8E68-FE85-46ED-8817-67452CA3537F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E333-2F1C-4A25-98BD-869C6110EB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5384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8E68-FE85-46ED-8817-67452CA3537F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E333-2F1C-4A25-98BD-869C6110EB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3655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8E68-FE85-46ED-8817-67452CA3537F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E333-2F1C-4A25-98BD-869C6110EB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771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38E68-FE85-46ED-8817-67452CA3537F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DE333-2F1C-4A25-98BD-869C6110EB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814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円/楕円 32"/>
          <p:cNvSpPr/>
          <p:nvPr/>
        </p:nvSpPr>
        <p:spPr>
          <a:xfrm>
            <a:off x="64899" y="2775484"/>
            <a:ext cx="1400067" cy="1323096"/>
          </a:xfrm>
          <a:custGeom>
            <a:avLst/>
            <a:gdLst>
              <a:gd name="connsiteX0" fmla="*/ 0 w 1181728"/>
              <a:gd name="connsiteY0" fmla="*/ 590864 h 1181728"/>
              <a:gd name="connsiteX1" fmla="*/ 590864 w 1181728"/>
              <a:gd name="connsiteY1" fmla="*/ 0 h 1181728"/>
              <a:gd name="connsiteX2" fmla="*/ 1181728 w 1181728"/>
              <a:gd name="connsiteY2" fmla="*/ 590864 h 1181728"/>
              <a:gd name="connsiteX3" fmla="*/ 590864 w 1181728"/>
              <a:gd name="connsiteY3" fmla="*/ 1181728 h 1181728"/>
              <a:gd name="connsiteX4" fmla="*/ 0 w 1181728"/>
              <a:gd name="connsiteY4" fmla="*/ 590864 h 1181728"/>
              <a:gd name="connsiteX0" fmla="*/ 0 w 1181728"/>
              <a:gd name="connsiteY0" fmla="*/ 590864 h 1181728"/>
              <a:gd name="connsiteX1" fmla="*/ 590864 w 1181728"/>
              <a:gd name="connsiteY1" fmla="*/ 0 h 1181728"/>
              <a:gd name="connsiteX2" fmla="*/ 1181728 w 1181728"/>
              <a:gd name="connsiteY2" fmla="*/ 590864 h 1181728"/>
              <a:gd name="connsiteX3" fmla="*/ 590864 w 1181728"/>
              <a:gd name="connsiteY3" fmla="*/ 1181728 h 1181728"/>
              <a:gd name="connsiteX4" fmla="*/ 0 w 1181728"/>
              <a:gd name="connsiteY4" fmla="*/ 590864 h 1181728"/>
              <a:gd name="connsiteX0" fmla="*/ 19 w 1181747"/>
              <a:gd name="connsiteY0" fmla="*/ 659444 h 1250308"/>
              <a:gd name="connsiteX1" fmla="*/ 575643 w 1181747"/>
              <a:gd name="connsiteY1" fmla="*/ 0 h 1250308"/>
              <a:gd name="connsiteX2" fmla="*/ 1181747 w 1181747"/>
              <a:gd name="connsiteY2" fmla="*/ 659444 h 1250308"/>
              <a:gd name="connsiteX3" fmla="*/ 590883 w 1181747"/>
              <a:gd name="connsiteY3" fmla="*/ 1250308 h 1250308"/>
              <a:gd name="connsiteX4" fmla="*/ 19 w 1181747"/>
              <a:gd name="connsiteY4" fmla="*/ 659444 h 1250308"/>
              <a:gd name="connsiteX0" fmla="*/ 4032 w 1185760"/>
              <a:gd name="connsiteY0" fmla="*/ 659444 h 1265548"/>
              <a:gd name="connsiteX1" fmla="*/ 579656 w 1185760"/>
              <a:gd name="connsiteY1" fmla="*/ 0 h 1265548"/>
              <a:gd name="connsiteX2" fmla="*/ 1185760 w 1185760"/>
              <a:gd name="connsiteY2" fmla="*/ 659444 h 1265548"/>
              <a:gd name="connsiteX3" fmla="*/ 831116 w 1185760"/>
              <a:gd name="connsiteY3" fmla="*/ 1265548 h 1265548"/>
              <a:gd name="connsiteX4" fmla="*/ 4032 w 1185760"/>
              <a:gd name="connsiteY4" fmla="*/ 659444 h 1265548"/>
              <a:gd name="connsiteX0" fmla="*/ 2584 w 1184312"/>
              <a:gd name="connsiteY0" fmla="*/ 659444 h 1208864"/>
              <a:gd name="connsiteX1" fmla="*/ 578208 w 1184312"/>
              <a:gd name="connsiteY1" fmla="*/ 0 h 1208864"/>
              <a:gd name="connsiteX2" fmla="*/ 1184312 w 1184312"/>
              <a:gd name="connsiteY2" fmla="*/ 659444 h 1208864"/>
              <a:gd name="connsiteX3" fmla="*/ 774252 w 1184312"/>
              <a:gd name="connsiteY3" fmla="*/ 1208864 h 1208864"/>
              <a:gd name="connsiteX4" fmla="*/ 2584 w 1184312"/>
              <a:gd name="connsiteY4" fmla="*/ 659444 h 1208864"/>
              <a:gd name="connsiteX0" fmla="*/ 1674 w 1183402"/>
              <a:gd name="connsiteY0" fmla="*/ 659444 h 1200766"/>
              <a:gd name="connsiteX1" fmla="*/ 577298 w 1183402"/>
              <a:gd name="connsiteY1" fmla="*/ 0 h 1200766"/>
              <a:gd name="connsiteX2" fmla="*/ 1183402 w 1183402"/>
              <a:gd name="connsiteY2" fmla="*/ 659444 h 1200766"/>
              <a:gd name="connsiteX3" fmla="*/ 731780 w 1183402"/>
              <a:gd name="connsiteY3" fmla="*/ 1200766 h 1200766"/>
              <a:gd name="connsiteX4" fmla="*/ 1674 w 1183402"/>
              <a:gd name="connsiteY4" fmla="*/ 659444 h 12007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3402" h="1200766">
                <a:moveTo>
                  <a:pt x="1674" y="659444"/>
                </a:moveTo>
                <a:cubicBezTo>
                  <a:pt x="-24073" y="459316"/>
                  <a:pt x="250973" y="0"/>
                  <a:pt x="577298" y="0"/>
                </a:cubicBezTo>
                <a:cubicBezTo>
                  <a:pt x="903623" y="0"/>
                  <a:pt x="1183402" y="333119"/>
                  <a:pt x="1183402" y="659444"/>
                </a:cubicBezTo>
                <a:cubicBezTo>
                  <a:pt x="1183402" y="985769"/>
                  <a:pt x="1058105" y="1200766"/>
                  <a:pt x="731780" y="1200766"/>
                </a:cubicBezTo>
                <a:cubicBezTo>
                  <a:pt x="405455" y="1200766"/>
                  <a:pt x="27421" y="859572"/>
                  <a:pt x="1674" y="659444"/>
                </a:cubicBezTo>
                <a:close/>
              </a:path>
            </a:pathLst>
          </a:custGeom>
          <a:solidFill>
            <a:srgbClr val="FF3399">
              <a:alpha val="50000"/>
            </a:srgbClr>
          </a:solidFill>
          <a:ln>
            <a:noFill/>
          </a:ln>
          <a:effectLst>
            <a:softEdge rad="50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1957A"/>
              </a:solidFill>
            </a:endParaRPr>
          </a:p>
        </p:txBody>
      </p:sp>
      <p:pic>
        <p:nvPicPr>
          <p:cNvPr id="7" name="Picture 4" descr="http://4.bp.blogspot.com/-SS2COSnlV7w/UVV9GQQoMfI/AAAAAAAAPG8/pqi-RAMoaZI/s1600/smallflower_porang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43" y="1088005"/>
            <a:ext cx="467921" cy="499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5995" y="632722"/>
            <a:ext cx="4872334" cy="4872334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127641" y="1635337"/>
            <a:ext cx="414048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ja-JP" altLang="en-US" sz="1100" spc="160" dirty="0">
                <a:solidFill>
                  <a:srgbClr val="33333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産後のお母さんと赤ちゃんが、助産師等による</a:t>
            </a:r>
            <a:endParaRPr lang="en-US" altLang="ja-JP" sz="1100" spc="160" dirty="0">
              <a:solidFill>
                <a:srgbClr val="33333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spc="160" dirty="0">
                <a:solidFill>
                  <a:srgbClr val="33333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専門的なケアを受け、安心して育児ができる</a:t>
            </a:r>
            <a:endParaRPr lang="en-US" altLang="ja-JP" sz="1100" spc="160" dirty="0">
              <a:solidFill>
                <a:srgbClr val="33333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spc="160" dirty="0">
                <a:solidFill>
                  <a:srgbClr val="33333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ようサポートする事業です。産後の体調</a:t>
            </a:r>
            <a:endParaRPr lang="en-US" altLang="ja-JP" sz="1100" spc="160" dirty="0">
              <a:solidFill>
                <a:srgbClr val="33333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spc="160" dirty="0">
                <a:solidFill>
                  <a:srgbClr val="33333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を整え、育児の不安を解消するために</a:t>
            </a:r>
            <a:endParaRPr lang="en-US" altLang="ja-JP" sz="1100" spc="160" dirty="0">
              <a:solidFill>
                <a:srgbClr val="33333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spc="160" dirty="0">
                <a:solidFill>
                  <a:srgbClr val="33333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ご利用ください。</a:t>
            </a:r>
            <a:endParaRPr kumimoji="1" lang="ja-JP" altLang="en-US" sz="1100" spc="160" dirty="0">
              <a:solidFill>
                <a:srgbClr val="33333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7601" y="3194559"/>
            <a:ext cx="1770760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spc="170" dirty="0">
                <a:solidFill>
                  <a:srgbClr val="33333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デイサービス</a:t>
            </a:r>
            <a:endParaRPr lang="en-US" altLang="ja-JP" sz="1400" spc="170" dirty="0">
              <a:solidFill>
                <a:srgbClr val="33333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spc="170" dirty="0">
                <a:solidFill>
                  <a:srgbClr val="33333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（通所）型</a:t>
            </a:r>
            <a:endParaRPr lang="en-US" altLang="ja-JP" sz="1400" spc="170" dirty="0">
              <a:solidFill>
                <a:srgbClr val="33333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050" spc="170" dirty="0">
              <a:solidFill>
                <a:srgbClr val="33333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円/楕円 33"/>
          <p:cNvSpPr/>
          <p:nvPr/>
        </p:nvSpPr>
        <p:spPr>
          <a:xfrm>
            <a:off x="1997324" y="2705856"/>
            <a:ext cx="1730354" cy="1397125"/>
          </a:xfrm>
          <a:custGeom>
            <a:avLst/>
            <a:gdLst>
              <a:gd name="connsiteX0" fmla="*/ 0 w 1181728"/>
              <a:gd name="connsiteY0" fmla="*/ 590864 h 1181728"/>
              <a:gd name="connsiteX1" fmla="*/ 590864 w 1181728"/>
              <a:gd name="connsiteY1" fmla="*/ 0 h 1181728"/>
              <a:gd name="connsiteX2" fmla="*/ 1181728 w 1181728"/>
              <a:gd name="connsiteY2" fmla="*/ 590864 h 1181728"/>
              <a:gd name="connsiteX3" fmla="*/ 590864 w 1181728"/>
              <a:gd name="connsiteY3" fmla="*/ 1181728 h 1181728"/>
              <a:gd name="connsiteX4" fmla="*/ 0 w 1181728"/>
              <a:gd name="connsiteY4" fmla="*/ 590864 h 1181728"/>
              <a:gd name="connsiteX0" fmla="*/ 0 w 1303648"/>
              <a:gd name="connsiteY0" fmla="*/ 591723 h 1183181"/>
              <a:gd name="connsiteX1" fmla="*/ 590864 w 1303648"/>
              <a:gd name="connsiteY1" fmla="*/ 859 h 1183181"/>
              <a:gd name="connsiteX2" fmla="*/ 1303648 w 1303648"/>
              <a:gd name="connsiteY2" fmla="*/ 500283 h 1183181"/>
              <a:gd name="connsiteX3" fmla="*/ 590864 w 1303648"/>
              <a:gd name="connsiteY3" fmla="*/ 1182587 h 1183181"/>
              <a:gd name="connsiteX4" fmla="*/ 0 w 1303648"/>
              <a:gd name="connsiteY4" fmla="*/ 591723 h 1183181"/>
              <a:gd name="connsiteX0" fmla="*/ 0 w 1288408"/>
              <a:gd name="connsiteY0" fmla="*/ 779775 h 1196757"/>
              <a:gd name="connsiteX1" fmla="*/ 575624 w 1288408"/>
              <a:gd name="connsiteY1" fmla="*/ 6031 h 1196757"/>
              <a:gd name="connsiteX2" fmla="*/ 1288408 w 1288408"/>
              <a:gd name="connsiteY2" fmla="*/ 505455 h 1196757"/>
              <a:gd name="connsiteX3" fmla="*/ 575624 w 1288408"/>
              <a:gd name="connsiteY3" fmla="*/ 1187759 h 1196757"/>
              <a:gd name="connsiteX4" fmla="*/ 0 w 1288408"/>
              <a:gd name="connsiteY4" fmla="*/ 779775 h 1196757"/>
              <a:gd name="connsiteX0" fmla="*/ 1293 w 1289701"/>
              <a:gd name="connsiteY0" fmla="*/ 764894 h 1178185"/>
              <a:gd name="connsiteX1" fmla="*/ 447377 w 1289701"/>
              <a:gd name="connsiteY1" fmla="*/ 6390 h 1178185"/>
              <a:gd name="connsiteX2" fmla="*/ 1289701 w 1289701"/>
              <a:gd name="connsiteY2" fmla="*/ 490574 h 1178185"/>
              <a:gd name="connsiteX3" fmla="*/ 576917 w 1289701"/>
              <a:gd name="connsiteY3" fmla="*/ 1172878 h 1178185"/>
              <a:gd name="connsiteX4" fmla="*/ 1293 w 1289701"/>
              <a:gd name="connsiteY4" fmla="*/ 764894 h 1178185"/>
              <a:gd name="connsiteX0" fmla="*/ 2078 w 1290486"/>
              <a:gd name="connsiteY0" fmla="*/ 764894 h 1178185"/>
              <a:gd name="connsiteX1" fmla="*/ 448162 w 1290486"/>
              <a:gd name="connsiteY1" fmla="*/ 6390 h 1178185"/>
              <a:gd name="connsiteX2" fmla="*/ 1290486 w 1290486"/>
              <a:gd name="connsiteY2" fmla="*/ 490574 h 1178185"/>
              <a:gd name="connsiteX3" fmla="*/ 615802 w 1290486"/>
              <a:gd name="connsiteY3" fmla="*/ 1172878 h 1178185"/>
              <a:gd name="connsiteX4" fmla="*/ 2078 w 1290486"/>
              <a:gd name="connsiteY4" fmla="*/ 764894 h 1178185"/>
              <a:gd name="connsiteX0" fmla="*/ 5495 w 1293903"/>
              <a:gd name="connsiteY0" fmla="*/ 764894 h 1178185"/>
              <a:gd name="connsiteX1" fmla="*/ 451579 w 1293903"/>
              <a:gd name="connsiteY1" fmla="*/ 6390 h 1178185"/>
              <a:gd name="connsiteX2" fmla="*/ 1293903 w 1293903"/>
              <a:gd name="connsiteY2" fmla="*/ 490574 h 1178185"/>
              <a:gd name="connsiteX3" fmla="*/ 741139 w 1293903"/>
              <a:gd name="connsiteY3" fmla="*/ 1172878 h 1178185"/>
              <a:gd name="connsiteX4" fmla="*/ 5495 w 1293903"/>
              <a:gd name="connsiteY4" fmla="*/ 764894 h 1178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93903" h="1178185">
                <a:moveTo>
                  <a:pt x="5495" y="764894"/>
                </a:moveTo>
                <a:cubicBezTo>
                  <a:pt x="-42765" y="570479"/>
                  <a:pt x="236844" y="52110"/>
                  <a:pt x="451579" y="6390"/>
                </a:cubicBezTo>
                <a:cubicBezTo>
                  <a:pt x="666314" y="-39330"/>
                  <a:pt x="1293903" y="164249"/>
                  <a:pt x="1293903" y="490574"/>
                </a:cubicBezTo>
                <a:cubicBezTo>
                  <a:pt x="1293903" y="816899"/>
                  <a:pt x="955874" y="1127158"/>
                  <a:pt x="741139" y="1172878"/>
                </a:cubicBezTo>
                <a:cubicBezTo>
                  <a:pt x="526404" y="1218598"/>
                  <a:pt x="53755" y="959309"/>
                  <a:pt x="5495" y="764894"/>
                </a:cubicBezTo>
                <a:close/>
              </a:path>
            </a:pathLst>
          </a:custGeom>
          <a:solidFill>
            <a:srgbClr val="FFCC00">
              <a:alpha val="49804"/>
            </a:srgb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333330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077868" y="3194559"/>
            <a:ext cx="19795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spc="210" dirty="0">
                <a:solidFill>
                  <a:srgbClr val="33333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ショートステイ</a:t>
            </a:r>
            <a:endParaRPr lang="en-US" altLang="ja-JP" sz="1400" spc="210" dirty="0">
              <a:solidFill>
                <a:srgbClr val="33333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spc="210" dirty="0">
                <a:solidFill>
                  <a:srgbClr val="33333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（宿泊）型</a:t>
            </a:r>
            <a:endParaRPr lang="en-US" altLang="ja-JP" sz="1400" spc="210" dirty="0">
              <a:solidFill>
                <a:srgbClr val="33333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65338" y="5680360"/>
            <a:ext cx="20160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dirty="0">
                <a:solidFill>
                  <a:srgbClr val="33333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r>
              <a:rPr lang="ja-JP" altLang="en-US" sz="1300" dirty="0">
                <a:solidFill>
                  <a:srgbClr val="33333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お母さんと赤ちゃん</a:t>
            </a:r>
            <a:endParaRPr lang="en-US" altLang="ja-JP" sz="1300" dirty="0">
              <a:solidFill>
                <a:srgbClr val="33333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300" dirty="0">
                <a:solidFill>
                  <a:srgbClr val="33333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の健康管理や相談</a:t>
            </a:r>
            <a:endParaRPr lang="en-US" altLang="ja-JP" sz="1300" dirty="0">
              <a:solidFill>
                <a:srgbClr val="33333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000" dirty="0">
              <a:solidFill>
                <a:srgbClr val="33333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312932" y="5285989"/>
            <a:ext cx="1880098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300" dirty="0">
                <a:solidFill>
                  <a:srgbClr val="33333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   </a:t>
            </a:r>
            <a:r>
              <a:rPr lang="ja-JP" altLang="en-US" sz="1300" dirty="0">
                <a:solidFill>
                  <a:srgbClr val="33333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お母さんの休息</a:t>
            </a:r>
          </a:p>
        </p:txBody>
      </p:sp>
      <p:sp>
        <p:nvSpPr>
          <p:cNvPr id="64" name="正方形/長方形 63"/>
          <p:cNvSpPr/>
          <p:nvPr/>
        </p:nvSpPr>
        <p:spPr>
          <a:xfrm>
            <a:off x="2390771" y="5698463"/>
            <a:ext cx="266675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300" dirty="0">
                <a:solidFill>
                  <a:srgbClr val="33333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沐浴や抱っこ等の育児に関す</a:t>
            </a:r>
            <a:endParaRPr lang="en-US" altLang="ja-JP" sz="1300" dirty="0">
              <a:solidFill>
                <a:srgbClr val="33333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300" dirty="0">
                <a:solidFill>
                  <a:srgbClr val="33333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る実技指導</a:t>
            </a:r>
          </a:p>
        </p:txBody>
      </p:sp>
      <p:pic>
        <p:nvPicPr>
          <p:cNvPr id="59" name="Picture 4" descr="http://4.bp.blogspot.com/-SS2COSnlV7w/UVV9GQQoMfI/AAAAAAAAPG8/pqi-RAMoaZI/s1600/smallflower_porang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1057" y="5436294"/>
            <a:ext cx="615358" cy="656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グループ化 10"/>
          <p:cNvGrpSpPr/>
          <p:nvPr/>
        </p:nvGrpSpPr>
        <p:grpSpPr>
          <a:xfrm>
            <a:off x="112856" y="182208"/>
            <a:ext cx="1742937" cy="453027"/>
            <a:chOff x="5453229" y="89679"/>
            <a:chExt cx="1742937" cy="453027"/>
          </a:xfrm>
        </p:grpSpPr>
        <p:sp>
          <p:nvSpPr>
            <p:cNvPr id="5" name="テキスト ボックス 4"/>
            <p:cNvSpPr txBox="1"/>
            <p:nvPr/>
          </p:nvSpPr>
          <p:spPr>
            <a:xfrm rot="21026945">
              <a:off x="5535559" y="111819"/>
              <a:ext cx="1660607" cy="430887"/>
            </a:xfrm>
            <a:prstGeom prst="rect">
              <a:avLst/>
            </a:prstGeom>
            <a:solidFill>
              <a:schemeClr val="bg1">
                <a:alpha val="41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050" dirty="0">
                  <a:solidFill>
                    <a:srgbClr val="33333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助産師たちのそばで</a:t>
              </a:r>
              <a:endParaRPr lang="en-US" altLang="ja-JP" sz="1050" dirty="0">
                <a:solidFill>
                  <a:srgbClr val="33333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1050" dirty="0">
                  <a:solidFill>
                    <a:srgbClr val="33333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安心して過ごせる</a:t>
              </a:r>
              <a:endParaRPr kumimoji="1" lang="ja-JP" altLang="en-US" sz="1050" dirty="0">
                <a:solidFill>
                  <a:srgbClr val="33333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46" name="グループ化 45"/>
            <p:cNvGrpSpPr/>
            <p:nvPr/>
          </p:nvGrpSpPr>
          <p:grpSpPr>
            <a:xfrm rot="21307287">
              <a:off x="5453229" y="89679"/>
              <a:ext cx="133368" cy="186344"/>
              <a:chOff x="5274281" y="89600"/>
              <a:chExt cx="159733" cy="133316"/>
            </a:xfrm>
          </p:grpSpPr>
          <p:cxnSp>
            <p:nvCxnSpPr>
              <p:cNvPr id="24" name="直線コネクタ 23"/>
              <p:cNvCxnSpPr/>
              <p:nvPr/>
            </p:nvCxnSpPr>
            <p:spPr>
              <a:xfrm>
                <a:off x="5329205" y="114958"/>
                <a:ext cx="53076" cy="78561"/>
              </a:xfrm>
              <a:prstGeom prst="line">
                <a:avLst/>
              </a:prstGeom>
              <a:ln>
                <a:solidFill>
                  <a:srgbClr val="33333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線コネクタ 68"/>
              <p:cNvCxnSpPr/>
              <p:nvPr/>
            </p:nvCxnSpPr>
            <p:spPr>
              <a:xfrm>
                <a:off x="5274281" y="183279"/>
                <a:ext cx="76306" cy="39637"/>
              </a:xfrm>
              <a:prstGeom prst="line">
                <a:avLst/>
              </a:prstGeom>
              <a:ln>
                <a:solidFill>
                  <a:srgbClr val="33333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直線コネクタ 71"/>
              <p:cNvCxnSpPr/>
              <p:nvPr/>
            </p:nvCxnSpPr>
            <p:spPr>
              <a:xfrm flipH="1">
                <a:off x="5420171" y="89600"/>
                <a:ext cx="13843" cy="98687"/>
              </a:xfrm>
              <a:prstGeom prst="line">
                <a:avLst/>
              </a:prstGeom>
              <a:ln>
                <a:solidFill>
                  <a:srgbClr val="33333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5" name="正方形/長方形 54"/>
          <p:cNvSpPr/>
          <p:nvPr/>
        </p:nvSpPr>
        <p:spPr>
          <a:xfrm>
            <a:off x="2390771" y="5288070"/>
            <a:ext cx="2740826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300" dirty="0">
                <a:solidFill>
                  <a:srgbClr val="33333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授乳に関する相談や乳房ケア</a:t>
            </a:r>
          </a:p>
        </p:txBody>
      </p:sp>
      <p:grpSp>
        <p:nvGrpSpPr>
          <p:cNvPr id="13" name="グループ化 12"/>
          <p:cNvGrpSpPr/>
          <p:nvPr/>
        </p:nvGrpSpPr>
        <p:grpSpPr>
          <a:xfrm>
            <a:off x="555399" y="121166"/>
            <a:ext cx="5666914" cy="1138874"/>
            <a:chOff x="-4845" y="105552"/>
            <a:chExt cx="5666914" cy="1138874"/>
          </a:xfrm>
        </p:grpSpPr>
        <p:sp>
          <p:nvSpPr>
            <p:cNvPr id="232" name="正方形/長方形 231"/>
            <p:cNvSpPr/>
            <p:nvPr/>
          </p:nvSpPr>
          <p:spPr>
            <a:xfrm rot="21352852">
              <a:off x="-4845" y="937219"/>
              <a:ext cx="5450356" cy="157807"/>
            </a:xfrm>
            <a:prstGeom prst="rect">
              <a:avLst/>
            </a:prstGeom>
            <a:solidFill>
              <a:srgbClr val="F1957A"/>
            </a:solidFill>
            <a:ln>
              <a:noFill/>
            </a:ln>
            <a:effectLst>
              <a:softEdge rad="381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4" name="正方形/長方形 153"/>
            <p:cNvSpPr/>
            <p:nvPr/>
          </p:nvSpPr>
          <p:spPr>
            <a:xfrm rot="21366781">
              <a:off x="202473" y="758496"/>
              <a:ext cx="5459596" cy="161936"/>
            </a:xfrm>
            <a:prstGeom prst="rect">
              <a:avLst/>
            </a:prstGeom>
            <a:solidFill>
              <a:srgbClr val="EBD37D"/>
            </a:solidFill>
            <a:ln>
              <a:noFill/>
            </a:ln>
            <a:effectLst>
              <a:softEdge rad="381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8" name="グループ化 37"/>
            <p:cNvGrpSpPr/>
            <p:nvPr/>
          </p:nvGrpSpPr>
          <p:grpSpPr>
            <a:xfrm rot="21373266">
              <a:off x="1322036" y="257804"/>
              <a:ext cx="767076" cy="957637"/>
              <a:chOff x="1913056" y="374030"/>
              <a:chExt cx="767076" cy="957637"/>
            </a:xfrm>
          </p:grpSpPr>
          <p:cxnSp>
            <p:nvCxnSpPr>
              <p:cNvPr id="9" name="直線コネクタ 8"/>
              <p:cNvCxnSpPr/>
              <p:nvPr/>
            </p:nvCxnSpPr>
            <p:spPr>
              <a:xfrm>
                <a:off x="2312389" y="374030"/>
                <a:ext cx="0" cy="148812"/>
              </a:xfrm>
              <a:prstGeom prst="line">
                <a:avLst/>
              </a:prstGeom>
              <a:ln w="76200">
                <a:solidFill>
                  <a:srgbClr val="33333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直線コネクタ 11"/>
              <p:cNvCxnSpPr/>
              <p:nvPr/>
            </p:nvCxnSpPr>
            <p:spPr>
              <a:xfrm flipV="1">
                <a:off x="1964026" y="564008"/>
                <a:ext cx="672843" cy="25400"/>
              </a:xfrm>
              <a:prstGeom prst="line">
                <a:avLst/>
              </a:prstGeom>
              <a:ln w="76200">
                <a:solidFill>
                  <a:srgbClr val="33333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直線コネクタ 13"/>
              <p:cNvCxnSpPr/>
              <p:nvPr/>
            </p:nvCxnSpPr>
            <p:spPr>
              <a:xfrm rot="226734">
                <a:off x="2173624" y="634104"/>
                <a:ext cx="38073" cy="104854"/>
              </a:xfrm>
              <a:prstGeom prst="line">
                <a:avLst/>
              </a:prstGeom>
              <a:ln w="76200">
                <a:solidFill>
                  <a:srgbClr val="33333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直線コネクタ 59"/>
              <p:cNvCxnSpPr/>
              <p:nvPr/>
            </p:nvCxnSpPr>
            <p:spPr>
              <a:xfrm rot="226734" flipH="1">
                <a:off x="2416575" y="625102"/>
                <a:ext cx="41413" cy="149343"/>
              </a:xfrm>
              <a:prstGeom prst="line">
                <a:avLst/>
              </a:prstGeom>
              <a:ln w="76200">
                <a:solidFill>
                  <a:srgbClr val="33333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2" name="直線コネクタ 61"/>
              <p:cNvCxnSpPr/>
              <p:nvPr/>
            </p:nvCxnSpPr>
            <p:spPr>
              <a:xfrm flipV="1">
                <a:off x="1946044" y="750095"/>
                <a:ext cx="734088" cy="22618"/>
              </a:xfrm>
              <a:prstGeom prst="line">
                <a:avLst/>
              </a:prstGeom>
              <a:ln w="76200">
                <a:solidFill>
                  <a:srgbClr val="33333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3" name="直線コネクタ 62"/>
              <p:cNvCxnSpPr/>
              <p:nvPr/>
            </p:nvCxnSpPr>
            <p:spPr>
              <a:xfrm flipH="1">
                <a:off x="1913056" y="828030"/>
                <a:ext cx="51280" cy="503637"/>
              </a:xfrm>
              <a:prstGeom prst="line">
                <a:avLst/>
              </a:prstGeom>
              <a:ln w="76200">
                <a:solidFill>
                  <a:srgbClr val="33333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5" name="直線コネクタ 64"/>
              <p:cNvCxnSpPr/>
              <p:nvPr/>
            </p:nvCxnSpPr>
            <p:spPr>
              <a:xfrm flipH="1">
                <a:off x="2093664" y="836494"/>
                <a:ext cx="80119" cy="222308"/>
              </a:xfrm>
              <a:prstGeom prst="line">
                <a:avLst/>
              </a:prstGeom>
              <a:ln w="76200">
                <a:solidFill>
                  <a:srgbClr val="33333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4" name="直線コネクタ 83"/>
              <p:cNvCxnSpPr/>
              <p:nvPr/>
            </p:nvCxnSpPr>
            <p:spPr>
              <a:xfrm rot="226734" flipV="1">
                <a:off x="2221020" y="922400"/>
                <a:ext cx="288925" cy="20971"/>
              </a:xfrm>
              <a:prstGeom prst="line">
                <a:avLst/>
              </a:prstGeom>
              <a:ln w="76200">
                <a:solidFill>
                  <a:srgbClr val="33333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8" name="直線コネクタ 87"/>
              <p:cNvCxnSpPr/>
              <p:nvPr/>
            </p:nvCxnSpPr>
            <p:spPr>
              <a:xfrm rot="226734" flipV="1">
                <a:off x="2235846" y="1087126"/>
                <a:ext cx="263525" cy="12541"/>
              </a:xfrm>
              <a:prstGeom prst="line">
                <a:avLst/>
              </a:prstGeom>
              <a:ln w="76200">
                <a:solidFill>
                  <a:srgbClr val="33333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9" name="直線コネクタ 88"/>
              <p:cNvCxnSpPr/>
              <p:nvPr/>
            </p:nvCxnSpPr>
            <p:spPr>
              <a:xfrm flipH="1">
                <a:off x="2355281" y="842075"/>
                <a:ext cx="5068" cy="382654"/>
              </a:xfrm>
              <a:prstGeom prst="line">
                <a:avLst/>
              </a:prstGeom>
              <a:ln w="76200">
                <a:solidFill>
                  <a:srgbClr val="33333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0" name="直線コネクタ 89"/>
              <p:cNvCxnSpPr/>
              <p:nvPr/>
            </p:nvCxnSpPr>
            <p:spPr>
              <a:xfrm rot="226734" flipV="1">
                <a:off x="2094053" y="1239660"/>
                <a:ext cx="585676" cy="39530"/>
              </a:xfrm>
              <a:prstGeom prst="line">
                <a:avLst/>
              </a:prstGeom>
              <a:ln w="76200">
                <a:solidFill>
                  <a:srgbClr val="33333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11" name="グループ化 110"/>
            <p:cNvGrpSpPr/>
            <p:nvPr/>
          </p:nvGrpSpPr>
          <p:grpSpPr>
            <a:xfrm rot="21373266">
              <a:off x="2268322" y="105552"/>
              <a:ext cx="785616" cy="869625"/>
              <a:chOff x="2729038" y="476027"/>
              <a:chExt cx="785616" cy="869625"/>
            </a:xfrm>
          </p:grpSpPr>
          <p:cxnSp>
            <p:nvCxnSpPr>
              <p:cNvPr id="41" name="直線コネクタ 40"/>
              <p:cNvCxnSpPr/>
              <p:nvPr/>
            </p:nvCxnSpPr>
            <p:spPr>
              <a:xfrm flipH="1">
                <a:off x="2771955" y="511976"/>
                <a:ext cx="181512" cy="138442"/>
              </a:xfrm>
              <a:prstGeom prst="line">
                <a:avLst/>
              </a:prstGeom>
              <a:ln w="76200">
                <a:solidFill>
                  <a:srgbClr val="33333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1" name="直線コネクタ 90"/>
              <p:cNvCxnSpPr/>
              <p:nvPr/>
            </p:nvCxnSpPr>
            <p:spPr>
              <a:xfrm flipH="1">
                <a:off x="2729038" y="682891"/>
                <a:ext cx="267724" cy="238434"/>
              </a:xfrm>
              <a:prstGeom prst="line">
                <a:avLst/>
              </a:prstGeom>
              <a:ln w="76200">
                <a:solidFill>
                  <a:srgbClr val="33333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2" name="直線コネクタ 91"/>
              <p:cNvCxnSpPr/>
              <p:nvPr/>
            </p:nvCxnSpPr>
            <p:spPr>
              <a:xfrm>
                <a:off x="2882322" y="867670"/>
                <a:ext cx="8148" cy="477982"/>
              </a:xfrm>
              <a:prstGeom prst="line">
                <a:avLst/>
              </a:prstGeom>
              <a:ln w="76200">
                <a:solidFill>
                  <a:srgbClr val="33333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3" name="直線コネクタ 92"/>
              <p:cNvCxnSpPr/>
              <p:nvPr/>
            </p:nvCxnSpPr>
            <p:spPr>
              <a:xfrm flipH="1">
                <a:off x="3080687" y="476027"/>
                <a:ext cx="168426" cy="137272"/>
              </a:xfrm>
              <a:prstGeom prst="line">
                <a:avLst/>
              </a:prstGeom>
              <a:ln w="76200">
                <a:solidFill>
                  <a:srgbClr val="33333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4" name="直線コネクタ 93"/>
              <p:cNvCxnSpPr/>
              <p:nvPr/>
            </p:nvCxnSpPr>
            <p:spPr>
              <a:xfrm>
                <a:off x="3049398" y="589750"/>
                <a:ext cx="86570" cy="106280"/>
              </a:xfrm>
              <a:prstGeom prst="line">
                <a:avLst/>
              </a:prstGeom>
              <a:ln w="76200">
                <a:solidFill>
                  <a:srgbClr val="33333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5" name="直線コネクタ 94"/>
              <p:cNvCxnSpPr/>
              <p:nvPr/>
            </p:nvCxnSpPr>
            <p:spPr>
              <a:xfrm flipH="1">
                <a:off x="3035184" y="548514"/>
                <a:ext cx="365671" cy="310222"/>
              </a:xfrm>
              <a:prstGeom prst="line">
                <a:avLst/>
              </a:prstGeom>
              <a:ln w="76200">
                <a:solidFill>
                  <a:srgbClr val="33333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6" name="直線コネクタ 95"/>
              <p:cNvCxnSpPr/>
              <p:nvPr/>
            </p:nvCxnSpPr>
            <p:spPr>
              <a:xfrm flipH="1">
                <a:off x="3066324" y="827405"/>
                <a:ext cx="333671" cy="13852"/>
              </a:xfrm>
              <a:prstGeom prst="line">
                <a:avLst/>
              </a:prstGeom>
              <a:ln w="76200">
                <a:solidFill>
                  <a:srgbClr val="33333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8" name="直線コネクタ 97"/>
              <p:cNvCxnSpPr/>
              <p:nvPr/>
            </p:nvCxnSpPr>
            <p:spPr>
              <a:xfrm flipH="1" flipV="1">
                <a:off x="3404390" y="700973"/>
                <a:ext cx="103738" cy="187186"/>
              </a:xfrm>
              <a:prstGeom prst="line">
                <a:avLst/>
              </a:prstGeom>
              <a:ln w="76200">
                <a:solidFill>
                  <a:srgbClr val="33333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9" name="直線コネクタ 98"/>
              <p:cNvCxnSpPr/>
              <p:nvPr/>
            </p:nvCxnSpPr>
            <p:spPr>
              <a:xfrm flipH="1">
                <a:off x="3003562" y="942039"/>
                <a:ext cx="181947" cy="203134"/>
              </a:xfrm>
              <a:prstGeom prst="line">
                <a:avLst/>
              </a:prstGeom>
              <a:ln w="76200">
                <a:solidFill>
                  <a:srgbClr val="33333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1" name="直線コネクタ 100"/>
              <p:cNvCxnSpPr/>
              <p:nvPr/>
            </p:nvCxnSpPr>
            <p:spPr>
              <a:xfrm flipH="1">
                <a:off x="3137821" y="1009065"/>
                <a:ext cx="287717" cy="10524"/>
              </a:xfrm>
              <a:prstGeom prst="line">
                <a:avLst/>
              </a:prstGeom>
              <a:ln w="76200">
                <a:solidFill>
                  <a:srgbClr val="33333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4" name="直線コネクタ 103"/>
              <p:cNvCxnSpPr/>
              <p:nvPr/>
            </p:nvCxnSpPr>
            <p:spPr>
              <a:xfrm rot="226734" flipH="1">
                <a:off x="3200926" y="994449"/>
                <a:ext cx="239547" cy="339908"/>
              </a:xfrm>
              <a:prstGeom prst="line">
                <a:avLst/>
              </a:prstGeom>
              <a:ln w="76200">
                <a:solidFill>
                  <a:srgbClr val="33333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8" name="直線コネクタ 107"/>
              <p:cNvCxnSpPr/>
              <p:nvPr/>
            </p:nvCxnSpPr>
            <p:spPr>
              <a:xfrm rot="226734" flipH="1" flipV="1">
                <a:off x="3155216" y="1126155"/>
                <a:ext cx="359438" cy="174031"/>
              </a:xfrm>
              <a:prstGeom prst="line">
                <a:avLst/>
              </a:prstGeom>
              <a:ln w="76200">
                <a:solidFill>
                  <a:srgbClr val="33333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35" name="グループ化 234"/>
            <p:cNvGrpSpPr/>
            <p:nvPr/>
          </p:nvGrpSpPr>
          <p:grpSpPr>
            <a:xfrm>
              <a:off x="3331878" y="282684"/>
              <a:ext cx="633516" cy="701889"/>
              <a:chOff x="2997341" y="130655"/>
              <a:chExt cx="633516" cy="701889"/>
            </a:xfrm>
          </p:grpSpPr>
          <p:cxnSp>
            <p:nvCxnSpPr>
              <p:cNvPr id="113" name="直線コネクタ 112"/>
              <p:cNvCxnSpPr/>
              <p:nvPr/>
            </p:nvCxnSpPr>
            <p:spPr>
              <a:xfrm rot="21373266" flipH="1">
                <a:off x="2997341" y="130655"/>
                <a:ext cx="152681" cy="387342"/>
              </a:xfrm>
              <a:prstGeom prst="line">
                <a:avLst/>
              </a:prstGeom>
              <a:ln w="76200">
                <a:solidFill>
                  <a:srgbClr val="33333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5" name="直線コネクタ 114"/>
              <p:cNvCxnSpPr/>
              <p:nvPr/>
            </p:nvCxnSpPr>
            <p:spPr>
              <a:xfrm flipV="1">
                <a:off x="3146850" y="266388"/>
                <a:ext cx="484007" cy="53951"/>
              </a:xfrm>
              <a:prstGeom prst="line">
                <a:avLst/>
              </a:prstGeom>
              <a:ln w="76200">
                <a:solidFill>
                  <a:srgbClr val="33333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7" name="直線コネクタ 116"/>
              <p:cNvCxnSpPr/>
              <p:nvPr/>
            </p:nvCxnSpPr>
            <p:spPr>
              <a:xfrm rot="21373266" flipH="1">
                <a:off x="3286795" y="384911"/>
                <a:ext cx="112707" cy="447633"/>
              </a:xfrm>
              <a:prstGeom prst="line">
                <a:avLst/>
              </a:prstGeom>
              <a:ln w="76200">
                <a:solidFill>
                  <a:srgbClr val="33333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19" name="直線コネクタ 118"/>
            <p:cNvCxnSpPr/>
            <p:nvPr/>
          </p:nvCxnSpPr>
          <p:spPr>
            <a:xfrm rot="21373266" flipV="1">
              <a:off x="4090092" y="146498"/>
              <a:ext cx="688648" cy="42587"/>
            </a:xfrm>
            <a:prstGeom prst="line">
              <a:avLst/>
            </a:prstGeom>
            <a:ln w="76200">
              <a:solidFill>
                <a:srgbClr val="33333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rot="21373266" flipH="1">
              <a:off x="4613928" y="118067"/>
              <a:ext cx="141277" cy="291210"/>
            </a:xfrm>
            <a:prstGeom prst="line">
              <a:avLst/>
            </a:prstGeom>
            <a:ln w="76200">
              <a:solidFill>
                <a:srgbClr val="33333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6" name="直線コネクタ 125"/>
            <p:cNvCxnSpPr/>
            <p:nvPr/>
          </p:nvCxnSpPr>
          <p:spPr>
            <a:xfrm rot="21373266" flipH="1">
              <a:off x="4401736" y="355907"/>
              <a:ext cx="114743" cy="479746"/>
            </a:xfrm>
            <a:prstGeom prst="line">
              <a:avLst/>
            </a:prstGeom>
            <a:ln w="76200">
              <a:solidFill>
                <a:srgbClr val="33333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4" name="グループ化 3"/>
            <p:cNvGrpSpPr/>
            <p:nvPr/>
          </p:nvGrpSpPr>
          <p:grpSpPr>
            <a:xfrm>
              <a:off x="190482" y="835520"/>
              <a:ext cx="969015" cy="408906"/>
              <a:chOff x="190482" y="835520"/>
              <a:chExt cx="969015" cy="408906"/>
            </a:xfrm>
          </p:grpSpPr>
          <p:grpSp>
            <p:nvGrpSpPr>
              <p:cNvPr id="2" name="グループ化 1"/>
              <p:cNvGrpSpPr/>
              <p:nvPr/>
            </p:nvGrpSpPr>
            <p:grpSpPr>
              <a:xfrm>
                <a:off x="190482" y="920826"/>
                <a:ext cx="275413" cy="323600"/>
                <a:chOff x="243179" y="922470"/>
                <a:chExt cx="275413" cy="323600"/>
              </a:xfrm>
            </p:grpSpPr>
            <p:cxnSp>
              <p:nvCxnSpPr>
                <p:cNvPr id="134" name="直線コネクタ 133"/>
                <p:cNvCxnSpPr/>
                <p:nvPr/>
              </p:nvCxnSpPr>
              <p:spPr>
                <a:xfrm rot="21386148" flipV="1">
                  <a:off x="255418" y="922470"/>
                  <a:ext cx="248975" cy="8848"/>
                </a:xfrm>
                <a:prstGeom prst="line">
                  <a:avLst/>
                </a:prstGeom>
                <a:ln w="19050">
                  <a:solidFill>
                    <a:srgbClr val="333330"/>
                  </a:solidFill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直線コネクタ 139"/>
                <p:cNvCxnSpPr/>
                <p:nvPr/>
              </p:nvCxnSpPr>
              <p:spPr>
                <a:xfrm rot="21386148" flipV="1">
                  <a:off x="243179" y="955081"/>
                  <a:ext cx="19838" cy="290989"/>
                </a:xfrm>
                <a:prstGeom prst="line">
                  <a:avLst/>
                </a:prstGeom>
                <a:ln w="19050">
                  <a:solidFill>
                    <a:srgbClr val="333330"/>
                  </a:solidFill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直線コネクタ 144"/>
                <p:cNvCxnSpPr/>
                <p:nvPr/>
              </p:nvCxnSpPr>
              <p:spPr>
                <a:xfrm rot="21386148">
                  <a:off x="307910" y="995820"/>
                  <a:ext cx="0" cy="97300"/>
                </a:xfrm>
                <a:prstGeom prst="line">
                  <a:avLst/>
                </a:prstGeom>
                <a:ln w="19050">
                  <a:solidFill>
                    <a:srgbClr val="333330"/>
                  </a:solidFill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直線コネクタ 145"/>
                <p:cNvCxnSpPr/>
                <p:nvPr/>
              </p:nvCxnSpPr>
              <p:spPr>
                <a:xfrm rot="21386148" flipV="1">
                  <a:off x="315868" y="981450"/>
                  <a:ext cx="175528" cy="7715"/>
                </a:xfrm>
                <a:prstGeom prst="line">
                  <a:avLst/>
                </a:prstGeom>
                <a:ln w="19050">
                  <a:solidFill>
                    <a:srgbClr val="333330"/>
                  </a:solidFill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直線コネクタ 147"/>
                <p:cNvCxnSpPr/>
                <p:nvPr/>
              </p:nvCxnSpPr>
              <p:spPr>
                <a:xfrm rot="21386148">
                  <a:off x="491153" y="968256"/>
                  <a:ext cx="0" cy="97300"/>
                </a:xfrm>
                <a:prstGeom prst="line">
                  <a:avLst/>
                </a:prstGeom>
                <a:ln w="19050">
                  <a:solidFill>
                    <a:srgbClr val="333330"/>
                  </a:solidFill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直線コネクタ 148"/>
                <p:cNvCxnSpPr/>
                <p:nvPr/>
              </p:nvCxnSpPr>
              <p:spPr>
                <a:xfrm rot="21386148" flipV="1">
                  <a:off x="325246" y="1026029"/>
                  <a:ext cx="148238" cy="9208"/>
                </a:xfrm>
                <a:prstGeom prst="line">
                  <a:avLst/>
                </a:prstGeom>
                <a:ln w="19050">
                  <a:solidFill>
                    <a:srgbClr val="333330"/>
                  </a:solidFill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51" name="直線コネクタ 150"/>
                <p:cNvCxnSpPr/>
                <p:nvPr/>
              </p:nvCxnSpPr>
              <p:spPr>
                <a:xfrm rot="21386148" flipV="1">
                  <a:off x="331429" y="1066264"/>
                  <a:ext cx="146121" cy="12428"/>
                </a:xfrm>
                <a:prstGeom prst="line">
                  <a:avLst/>
                </a:prstGeom>
                <a:ln w="19050">
                  <a:solidFill>
                    <a:srgbClr val="333330"/>
                  </a:solidFill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直線コネクタ 152"/>
                <p:cNvCxnSpPr/>
                <p:nvPr/>
              </p:nvCxnSpPr>
              <p:spPr>
                <a:xfrm rot="21386148" flipV="1">
                  <a:off x="325313" y="1109571"/>
                  <a:ext cx="130411" cy="11025"/>
                </a:xfrm>
                <a:prstGeom prst="line">
                  <a:avLst/>
                </a:prstGeom>
                <a:ln w="19050">
                  <a:solidFill>
                    <a:srgbClr val="333330"/>
                  </a:solidFill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直線コネクタ 154"/>
                <p:cNvCxnSpPr/>
                <p:nvPr/>
              </p:nvCxnSpPr>
              <p:spPr>
                <a:xfrm rot="21386148" flipH="1">
                  <a:off x="402818" y="1104183"/>
                  <a:ext cx="56356" cy="64622"/>
                </a:xfrm>
                <a:prstGeom prst="line">
                  <a:avLst/>
                </a:prstGeom>
                <a:ln w="19050">
                  <a:solidFill>
                    <a:srgbClr val="333330"/>
                  </a:solidFill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直線コネクタ 156"/>
                <p:cNvCxnSpPr/>
                <p:nvPr/>
              </p:nvCxnSpPr>
              <p:spPr>
                <a:xfrm rot="21386148">
                  <a:off x="407048" y="1133677"/>
                  <a:ext cx="0" cy="97300"/>
                </a:xfrm>
                <a:prstGeom prst="line">
                  <a:avLst/>
                </a:prstGeom>
                <a:ln w="19050">
                  <a:solidFill>
                    <a:srgbClr val="333330"/>
                  </a:solidFill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直線コネクタ 157"/>
                <p:cNvCxnSpPr/>
                <p:nvPr/>
              </p:nvCxnSpPr>
              <p:spPr>
                <a:xfrm rot="21386148">
                  <a:off x="368233" y="1220408"/>
                  <a:ext cx="47695" cy="7209"/>
                </a:xfrm>
                <a:prstGeom prst="line">
                  <a:avLst/>
                </a:prstGeom>
                <a:ln w="19050">
                  <a:solidFill>
                    <a:srgbClr val="333330"/>
                  </a:solidFill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61" name="直線コネクタ 160"/>
                <p:cNvCxnSpPr/>
                <p:nvPr/>
              </p:nvCxnSpPr>
              <p:spPr>
                <a:xfrm rot="21386148" flipV="1">
                  <a:off x="294791" y="1170593"/>
                  <a:ext cx="223801" cy="9744"/>
                </a:xfrm>
                <a:prstGeom prst="line">
                  <a:avLst/>
                </a:prstGeom>
                <a:ln w="19050">
                  <a:solidFill>
                    <a:srgbClr val="333330"/>
                  </a:solidFill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" name="グループ化 2"/>
              <p:cNvGrpSpPr/>
              <p:nvPr/>
            </p:nvGrpSpPr>
            <p:grpSpPr>
              <a:xfrm>
                <a:off x="524346" y="894275"/>
                <a:ext cx="299374" cy="303848"/>
                <a:chOff x="549952" y="882247"/>
                <a:chExt cx="299374" cy="303848"/>
              </a:xfrm>
            </p:grpSpPr>
            <p:cxnSp>
              <p:nvCxnSpPr>
                <p:cNvPr id="163" name="直線コネクタ 162"/>
                <p:cNvCxnSpPr/>
                <p:nvPr/>
              </p:nvCxnSpPr>
              <p:spPr>
                <a:xfrm rot="21386148" flipV="1">
                  <a:off x="549952" y="953942"/>
                  <a:ext cx="283569" cy="16104"/>
                </a:xfrm>
                <a:prstGeom prst="line">
                  <a:avLst/>
                </a:prstGeom>
                <a:ln w="19050">
                  <a:solidFill>
                    <a:srgbClr val="333330"/>
                  </a:solidFill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65" name="直線コネクタ 164"/>
                <p:cNvCxnSpPr/>
                <p:nvPr/>
              </p:nvCxnSpPr>
              <p:spPr>
                <a:xfrm rot="21386148">
                  <a:off x="696232" y="882247"/>
                  <a:ext cx="0" cy="303848"/>
                </a:xfrm>
                <a:prstGeom prst="line">
                  <a:avLst/>
                </a:prstGeom>
                <a:ln w="19050">
                  <a:solidFill>
                    <a:srgbClr val="333330"/>
                  </a:solidFill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直線コネクタ 166"/>
                <p:cNvCxnSpPr/>
                <p:nvPr/>
              </p:nvCxnSpPr>
              <p:spPr>
                <a:xfrm rot="21386148" flipH="1">
                  <a:off x="552530" y="995758"/>
                  <a:ext cx="118345" cy="149680"/>
                </a:xfrm>
                <a:prstGeom prst="line">
                  <a:avLst/>
                </a:prstGeom>
                <a:ln w="19050">
                  <a:solidFill>
                    <a:srgbClr val="333330"/>
                  </a:solidFill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69" name="直線コネクタ 168"/>
                <p:cNvCxnSpPr/>
                <p:nvPr/>
              </p:nvCxnSpPr>
              <p:spPr>
                <a:xfrm rot="21386148">
                  <a:off x="726986" y="983044"/>
                  <a:ext cx="122340" cy="142960"/>
                </a:xfrm>
                <a:prstGeom prst="line">
                  <a:avLst/>
                </a:prstGeom>
                <a:ln w="19050">
                  <a:solidFill>
                    <a:srgbClr val="333330"/>
                  </a:solidFill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71" name="直線コネクタ 170"/>
              <p:cNvCxnSpPr/>
              <p:nvPr/>
            </p:nvCxnSpPr>
            <p:spPr>
              <a:xfrm>
                <a:off x="1010792" y="835520"/>
                <a:ext cx="5147" cy="56371"/>
              </a:xfrm>
              <a:prstGeom prst="line">
                <a:avLst/>
              </a:prstGeom>
              <a:ln w="19050">
                <a:solidFill>
                  <a:srgbClr val="333330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3" name="直線コネクタ 172"/>
              <p:cNvCxnSpPr/>
              <p:nvPr/>
            </p:nvCxnSpPr>
            <p:spPr>
              <a:xfrm rot="21386148" flipV="1">
                <a:off x="875928" y="901605"/>
                <a:ext cx="283569" cy="16104"/>
              </a:xfrm>
              <a:prstGeom prst="line">
                <a:avLst/>
              </a:prstGeom>
              <a:ln w="19050">
                <a:solidFill>
                  <a:srgbClr val="333330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4" name="直線コネクタ 173"/>
              <p:cNvCxnSpPr/>
              <p:nvPr/>
            </p:nvCxnSpPr>
            <p:spPr>
              <a:xfrm rot="21386148">
                <a:off x="921808" y="978977"/>
                <a:ext cx="123" cy="140903"/>
              </a:xfrm>
              <a:prstGeom prst="line">
                <a:avLst/>
              </a:prstGeom>
              <a:ln w="19050">
                <a:solidFill>
                  <a:srgbClr val="333330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6" name="直線コネクタ 175"/>
              <p:cNvCxnSpPr/>
              <p:nvPr/>
            </p:nvCxnSpPr>
            <p:spPr>
              <a:xfrm flipV="1">
                <a:off x="942252" y="973193"/>
                <a:ext cx="188572" cy="21646"/>
              </a:xfrm>
              <a:prstGeom prst="line">
                <a:avLst/>
              </a:prstGeom>
              <a:ln w="19050">
                <a:solidFill>
                  <a:srgbClr val="333330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8" name="直線コネクタ 177"/>
              <p:cNvCxnSpPr/>
              <p:nvPr/>
            </p:nvCxnSpPr>
            <p:spPr>
              <a:xfrm rot="21386148">
                <a:off x="1134508" y="962497"/>
                <a:ext cx="123" cy="113658"/>
              </a:xfrm>
              <a:prstGeom prst="line">
                <a:avLst/>
              </a:prstGeom>
              <a:ln w="19050">
                <a:solidFill>
                  <a:srgbClr val="333330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0" name="直線コネクタ 179"/>
              <p:cNvCxnSpPr/>
              <p:nvPr/>
            </p:nvCxnSpPr>
            <p:spPr>
              <a:xfrm rot="21386148" flipH="1" flipV="1">
                <a:off x="1105738" y="1071594"/>
                <a:ext cx="40281" cy="10371"/>
              </a:xfrm>
              <a:prstGeom prst="line">
                <a:avLst/>
              </a:prstGeom>
              <a:ln w="19050">
                <a:solidFill>
                  <a:srgbClr val="333330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2" name="直線コネクタ 181"/>
              <p:cNvCxnSpPr/>
              <p:nvPr/>
            </p:nvCxnSpPr>
            <p:spPr>
              <a:xfrm rot="21386148">
                <a:off x="1023907" y="902961"/>
                <a:ext cx="4375" cy="252535"/>
              </a:xfrm>
              <a:prstGeom prst="line">
                <a:avLst/>
              </a:prstGeom>
              <a:ln w="19050">
                <a:solidFill>
                  <a:srgbClr val="333330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93" name="直線コネクタ 192"/>
            <p:cNvCxnSpPr/>
            <p:nvPr/>
          </p:nvCxnSpPr>
          <p:spPr>
            <a:xfrm rot="21161895">
              <a:off x="4793766" y="591092"/>
              <a:ext cx="223837" cy="0"/>
            </a:xfrm>
            <a:prstGeom prst="line">
              <a:avLst/>
            </a:prstGeom>
            <a:ln>
              <a:solidFill>
                <a:srgbClr val="33333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94" name="直線コネクタ 193"/>
            <p:cNvCxnSpPr/>
            <p:nvPr/>
          </p:nvCxnSpPr>
          <p:spPr>
            <a:xfrm rot="21161895">
              <a:off x="4826666" y="621841"/>
              <a:ext cx="173543" cy="1036"/>
            </a:xfrm>
            <a:prstGeom prst="line">
              <a:avLst/>
            </a:prstGeom>
            <a:ln>
              <a:solidFill>
                <a:srgbClr val="33333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96" name="直線コネクタ 195"/>
            <p:cNvCxnSpPr/>
            <p:nvPr/>
          </p:nvCxnSpPr>
          <p:spPr>
            <a:xfrm rot="21161895" flipV="1">
              <a:off x="4843135" y="653934"/>
              <a:ext cx="151302" cy="544"/>
            </a:xfrm>
            <a:prstGeom prst="line">
              <a:avLst/>
            </a:prstGeom>
            <a:ln>
              <a:solidFill>
                <a:srgbClr val="33333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0" name="直線コネクタ 199"/>
            <p:cNvCxnSpPr/>
            <p:nvPr/>
          </p:nvCxnSpPr>
          <p:spPr>
            <a:xfrm rot="21161895">
              <a:off x="5003853" y="605601"/>
              <a:ext cx="0" cy="43036"/>
            </a:xfrm>
            <a:prstGeom prst="line">
              <a:avLst/>
            </a:prstGeom>
            <a:ln>
              <a:solidFill>
                <a:srgbClr val="33333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1" name="直線コネクタ 200"/>
            <p:cNvCxnSpPr/>
            <p:nvPr/>
          </p:nvCxnSpPr>
          <p:spPr>
            <a:xfrm rot="21161895">
              <a:off x="4829653" y="629693"/>
              <a:ext cx="0" cy="43036"/>
            </a:xfrm>
            <a:prstGeom prst="line">
              <a:avLst/>
            </a:prstGeom>
            <a:ln>
              <a:solidFill>
                <a:srgbClr val="33333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2" name="直線コネクタ 201"/>
            <p:cNvCxnSpPr/>
            <p:nvPr/>
          </p:nvCxnSpPr>
          <p:spPr>
            <a:xfrm rot="21161895">
              <a:off x="4824718" y="693077"/>
              <a:ext cx="204174" cy="1036"/>
            </a:xfrm>
            <a:prstGeom prst="line">
              <a:avLst/>
            </a:prstGeom>
            <a:ln>
              <a:solidFill>
                <a:srgbClr val="33333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6" name="直線コネクタ 205"/>
            <p:cNvCxnSpPr/>
            <p:nvPr/>
          </p:nvCxnSpPr>
          <p:spPr>
            <a:xfrm rot="21161895">
              <a:off x="5030423" y="672939"/>
              <a:ext cx="0" cy="76341"/>
            </a:xfrm>
            <a:prstGeom prst="line">
              <a:avLst/>
            </a:prstGeom>
            <a:ln>
              <a:solidFill>
                <a:srgbClr val="33333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8" name="直線コネクタ 207"/>
            <p:cNvCxnSpPr/>
            <p:nvPr/>
          </p:nvCxnSpPr>
          <p:spPr>
            <a:xfrm rot="21161895">
              <a:off x="4833828" y="765400"/>
              <a:ext cx="181933" cy="0"/>
            </a:xfrm>
            <a:prstGeom prst="line">
              <a:avLst/>
            </a:prstGeom>
            <a:ln>
              <a:solidFill>
                <a:srgbClr val="33333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10" name="直線コネクタ 209"/>
            <p:cNvCxnSpPr/>
            <p:nvPr/>
          </p:nvCxnSpPr>
          <p:spPr>
            <a:xfrm rot="21161895">
              <a:off x="4792329" y="724575"/>
              <a:ext cx="275317" cy="992"/>
            </a:xfrm>
            <a:prstGeom prst="line">
              <a:avLst/>
            </a:prstGeom>
            <a:ln>
              <a:solidFill>
                <a:srgbClr val="33333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12" name="直線コネクタ 211"/>
            <p:cNvCxnSpPr/>
            <p:nvPr/>
          </p:nvCxnSpPr>
          <p:spPr>
            <a:xfrm rot="21161895">
              <a:off x="4926248" y="556843"/>
              <a:ext cx="0" cy="264808"/>
            </a:xfrm>
            <a:prstGeom prst="line">
              <a:avLst/>
            </a:prstGeom>
            <a:ln>
              <a:solidFill>
                <a:srgbClr val="33333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14" name="直線コネクタ 213"/>
            <p:cNvCxnSpPr/>
            <p:nvPr/>
          </p:nvCxnSpPr>
          <p:spPr>
            <a:xfrm rot="21161895" flipH="1" flipV="1">
              <a:off x="4908008" y="812085"/>
              <a:ext cx="33965" cy="4301"/>
            </a:xfrm>
            <a:prstGeom prst="line">
              <a:avLst/>
            </a:prstGeom>
            <a:ln>
              <a:solidFill>
                <a:srgbClr val="33333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1" name="直線コネクタ 220"/>
            <p:cNvCxnSpPr/>
            <p:nvPr/>
          </p:nvCxnSpPr>
          <p:spPr>
            <a:xfrm rot="21161895" flipH="1" flipV="1">
              <a:off x="5187643" y="505828"/>
              <a:ext cx="2430" cy="55101"/>
            </a:xfrm>
            <a:prstGeom prst="line">
              <a:avLst/>
            </a:prstGeom>
            <a:ln>
              <a:solidFill>
                <a:srgbClr val="33333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2" name="直線コネクタ 221"/>
            <p:cNvCxnSpPr/>
            <p:nvPr/>
          </p:nvCxnSpPr>
          <p:spPr>
            <a:xfrm rot="21161895" flipH="1" flipV="1">
              <a:off x="5233358" y="496660"/>
              <a:ext cx="2430" cy="55101"/>
            </a:xfrm>
            <a:prstGeom prst="line">
              <a:avLst/>
            </a:prstGeom>
            <a:ln>
              <a:solidFill>
                <a:srgbClr val="33333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3" name="直線コネクタ 222"/>
            <p:cNvCxnSpPr/>
            <p:nvPr/>
          </p:nvCxnSpPr>
          <p:spPr>
            <a:xfrm rot="21161895" flipV="1">
              <a:off x="5088985" y="568434"/>
              <a:ext cx="250986" cy="1554"/>
            </a:xfrm>
            <a:prstGeom prst="line">
              <a:avLst/>
            </a:prstGeom>
            <a:ln>
              <a:solidFill>
                <a:srgbClr val="33333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5" name="直線コネクタ 224"/>
            <p:cNvCxnSpPr/>
            <p:nvPr/>
          </p:nvCxnSpPr>
          <p:spPr>
            <a:xfrm rot="21161895" flipV="1">
              <a:off x="5273333" y="514536"/>
              <a:ext cx="23663" cy="32836"/>
            </a:xfrm>
            <a:prstGeom prst="line">
              <a:avLst/>
            </a:prstGeom>
            <a:ln>
              <a:solidFill>
                <a:srgbClr val="33333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rot="21161895">
              <a:off x="5131559" y="537615"/>
              <a:ext cx="23152" cy="32381"/>
            </a:xfrm>
            <a:prstGeom prst="line">
              <a:avLst/>
            </a:prstGeom>
            <a:ln>
              <a:solidFill>
                <a:srgbClr val="33333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8" name="直線コネクタ 127"/>
            <p:cNvCxnSpPr/>
            <p:nvPr/>
          </p:nvCxnSpPr>
          <p:spPr>
            <a:xfrm rot="21161895">
              <a:off x="5120429" y="610647"/>
              <a:ext cx="218229" cy="3452"/>
            </a:xfrm>
            <a:prstGeom prst="line">
              <a:avLst/>
            </a:prstGeom>
            <a:ln>
              <a:solidFill>
                <a:srgbClr val="33333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0" name="直線コネクタ 129"/>
            <p:cNvCxnSpPr/>
            <p:nvPr/>
          </p:nvCxnSpPr>
          <p:spPr>
            <a:xfrm rot="21161895">
              <a:off x="5140879" y="650362"/>
              <a:ext cx="171091" cy="4302"/>
            </a:xfrm>
            <a:prstGeom prst="line">
              <a:avLst/>
            </a:prstGeom>
            <a:ln>
              <a:solidFill>
                <a:srgbClr val="33333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2" name="直線コネクタ 131"/>
            <p:cNvCxnSpPr/>
            <p:nvPr/>
          </p:nvCxnSpPr>
          <p:spPr>
            <a:xfrm rot="21161895" flipV="1">
              <a:off x="5104131" y="686694"/>
              <a:ext cx="257908" cy="999"/>
            </a:xfrm>
            <a:prstGeom prst="line">
              <a:avLst/>
            </a:prstGeom>
            <a:ln>
              <a:solidFill>
                <a:srgbClr val="33333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5" name="直線コネクタ 134"/>
            <p:cNvCxnSpPr/>
            <p:nvPr/>
          </p:nvCxnSpPr>
          <p:spPr>
            <a:xfrm rot="21161895" flipV="1">
              <a:off x="5231858" y="626524"/>
              <a:ext cx="653" cy="147018"/>
            </a:xfrm>
            <a:prstGeom prst="line">
              <a:avLst/>
            </a:prstGeom>
            <a:ln>
              <a:solidFill>
                <a:srgbClr val="33333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2" name="直線コネクタ 141"/>
            <p:cNvCxnSpPr/>
            <p:nvPr/>
          </p:nvCxnSpPr>
          <p:spPr>
            <a:xfrm rot="21161895">
              <a:off x="5165898" y="583064"/>
              <a:ext cx="23152" cy="32381"/>
            </a:xfrm>
            <a:prstGeom prst="line">
              <a:avLst/>
            </a:prstGeom>
            <a:ln>
              <a:solidFill>
                <a:srgbClr val="33333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4" name="直線コネクタ 143"/>
            <p:cNvCxnSpPr/>
            <p:nvPr/>
          </p:nvCxnSpPr>
          <p:spPr>
            <a:xfrm rot="21161895" flipV="1">
              <a:off x="5252246" y="572037"/>
              <a:ext cx="14809" cy="24127"/>
            </a:xfrm>
            <a:prstGeom prst="line">
              <a:avLst/>
            </a:prstGeom>
            <a:ln>
              <a:solidFill>
                <a:srgbClr val="33333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7" name="直線コネクタ 146"/>
            <p:cNvCxnSpPr/>
            <p:nvPr/>
          </p:nvCxnSpPr>
          <p:spPr>
            <a:xfrm rot="21161895" flipV="1">
              <a:off x="5131306" y="715308"/>
              <a:ext cx="91722" cy="62357"/>
            </a:xfrm>
            <a:prstGeom prst="line">
              <a:avLst/>
            </a:prstGeom>
            <a:ln>
              <a:solidFill>
                <a:srgbClr val="33333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>
              <a:off x="5254121" y="704119"/>
              <a:ext cx="93761" cy="46117"/>
            </a:xfrm>
            <a:prstGeom prst="line">
              <a:avLst/>
            </a:prstGeom>
            <a:ln>
              <a:solidFill>
                <a:srgbClr val="33333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6" name="円/楕円 32">
            <a:extLst>
              <a:ext uri="{FF2B5EF4-FFF2-40B4-BE49-F238E27FC236}">
                <a16:creationId xmlns:a16="http://schemas.microsoft.com/office/drawing/2014/main" id="{4AE315B7-D5C4-4C6B-9FFB-B115BA15D06B}"/>
              </a:ext>
            </a:extLst>
          </p:cNvPr>
          <p:cNvSpPr/>
          <p:nvPr/>
        </p:nvSpPr>
        <p:spPr>
          <a:xfrm>
            <a:off x="979471" y="3825307"/>
            <a:ext cx="1736523" cy="1394348"/>
          </a:xfrm>
          <a:custGeom>
            <a:avLst/>
            <a:gdLst>
              <a:gd name="connsiteX0" fmla="*/ 0 w 1181728"/>
              <a:gd name="connsiteY0" fmla="*/ 590864 h 1181728"/>
              <a:gd name="connsiteX1" fmla="*/ 590864 w 1181728"/>
              <a:gd name="connsiteY1" fmla="*/ 0 h 1181728"/>
              <a:gd name="connsiteX2" fmla="*/ 1181728 w 1181728"/>
              <a:gd name="connsiteY2" fmla="*/ 590864 h 1181728"/>
              <a:gd name="connsiteX3" fmla="*/ 590864 w 1181728"/>
              <a:gd name="connsiteY3" fmla="*/ 1181728 h 1181728"/>
              <a:gd name="connsiteX4" fmla="*/ 0 w 1181728"/>
              <a:gd name="connsiteY4" fmla="*/ 590864 h 1181728"/>
              <a:gd name="connsiteX0" fmla="*/ 0 w 1181728"/>
              <a:gd name="connsiteY0" fmla="*/ 590864 h 1181728"/>
              <a:gd name="connsiteX1" fmla="*/ 590864 w 1181728"/>
              <a:gd name="connsiteY1" fmla="*/ 0 h 1181728"/>
              <a:gd name="connsiteX2" fmla="*/ 1181728 w 1181728"/>
              <a:gd name="connsiteY2" fmla="*/ 590864 h 1181728"/>
              <a:gd name="connsiteX3" fmla="*/ 590864 w 1181728"/>
              <a:gd name="connsiteY3" fmla="*/ 1181728 h 1181728"/>
              <a:gd name="connsiteX4" fmla="*/ 0 w 1181728"/>
              <a:gd name="connsiteY4" fmla="*/ 590864 h 1181728"/>
              <a:gd name="connsiteX0" fmla="*/ 19 w 1181747"/>
              <a:gd name="connsiteY0" fmla="*/ 659444 h 1250308"/>
              <a:gd name="connsiteX1" fmla="*/ 575643 w 1181747"/>
              <a:gd name="connsiteY1" fmla="*/ 0 h 1250308"/>
              <a:gd name="connsiteX2" fmla="*/ 1181747 w 1181747"/>
              <a:gd name="connsiteY2" fmla="*/ 659444 h 1250308"/>
              <a:gd name="connsiteX3" fmla="*/ 590883 w 1181747"/>
              <a:gd name="connsiteY3" fmla="*/ 1250308 h 1250308"/>
              <a:gd name="connsiteX4" fmla="*/ 19 w 1181747"/>
              <a:gd name="connsiteY4" fmla="*/ 659444 h 1250308"/>
              <a:gd name="connsiteX0" fmla="*/ 4032 w 1185760"/>
              <a:gd name="connsiteY0" fmla="*/ 659444 h 1265548"/>
              <a:gd name="connsiteX1" fmla="*/ 579656 w 1185760"/>
              <a:gd name="connsiteY1" fmla="*/ 0 h 1265548"/>
              <a:gd name="connsiteX2" fmla="*/ 1185760 w 1185760"/>
              <a:gd name="connsiteY2" fmla="*/ 659444 h 1265548"/>
              <a:gd name="connsiteX3" fmla="*/ 831116 w 1185760"/>
              <a:gd name="connsiteY3" fmla="*/ 1265548 h 1265548"/>
              <a:gd name="connsiteX4" fmla="*/ 4032 w 1185760"/>
              <a:gd name="connsiteY4" fmla="*/ 659444 h 1265548"/>
              <a:gd name="connsiteX0" fmla="*/ 2584 w 1184312"/>
              <a:gd name="connsiteY0" fmla="*/ 659444 h 1208864"/>
              <a:gd name="connsiteX1" fmla="*/ 578208 w 1184312"/>
              <a:gd name="connsiteY1" fmla="*/ 0 h 1208864"/>
              <a:gd name="connsiteX2" fmla="*/ 1184312 w 1184312"/>
              <a:gd name="connsiteY2" fmla="*/ 659444 h 1208864"/>
              <a:gd name="connsiteX3" fmla="*/ 774252 w 1184312"/>
              <a:gd name="connsiteY3" fmla="*/ 1208864 h 1208864"/>
              <a:gd name="connsiteX4" fmla="*/ 2584 w 1184312"/>
              <a:gd name="connsiteY4" fmla="*/ 659444 h 1208864"/>
              <a:gd name="connsiteX0" fmla="*/ 1674 w 1183402"/>
              <a:gd name="connsiteY0" fmla="*/ 659444 h 1200766"/>
              <a:gd name="connsiteX1" fmla="*/ 577298 w 1183402"/>
              <a:gd name="connsiteY1" fmla="*/ 0 h 1200766"/>
              <a:gd name="connsiteX2" fmla="*/ 1183402 w 1183402"/>
              <a:gd name="connsiteY2" fmla="*/ 659444 h 1200766"/>
              <a:gd name="connsiteX3" fmla="*/ 731780 w 1183402"/>
              <a:gd name="connsiteY3" fmla="*/ 1200766 h 1200766"/>
              <a:gd name="connsiteX4" fmla="*/ 1674 w 1183402"/>
              <a:gd name="connsiteY4" fmla="*/ 659444 h 12007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3402" h="1200766">
                <a:moveTo>
                  <a:pt x="1674" y="659444"/>
                </a:moveTo>
                <a:cubicBezTo>
                  <a:pt x="-24073" y="459316"/>
                  <a:pt x="250973" y="0"/>
                  <a:pt x="577298" y="0"/>
                </a:cubicBezTo>
                <a:cubicBezTo>
                  <a:pt x="903623" y="0"/>
                  <a:pt x="1183402" y="333119"/>
                  <a:pt x="1183402" y="659444"/>
                </a:cubicBezTo>
                <a:cubicBezTo>
                  <a:pt x="1183402" y="985769"/>
                  <a:pt x="1058105" y="1200766"/>
                  <a:pt x="731780" y="1200766"/>
                </a:cubicBezTo>
                <a:cubicBezTo>
                  <a:pt x="405455" y="1200766"/>
                  <a:pt x="27421" y="859572"/>
                  <a:pt x="1674" y="659444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softEdge rad="50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1957A"/>
              </a:solidFill>
            </a:endParaRPr>
          </a:p>
        </p:txBody>
      </p:sp>
      <p:sp>
        <p:nvSpPr>
          <p:cNvPr id="137" name="テキスト ボックス 136">
            <a:extLst>
              <a:ext uri="{FF2B5EF4-FFF2-40B4-BE49-F238E27FC236}">
                <a16:creationId xmlns:a16="http://schemas.microsoft.com/office/drawing/2014/main" id="{77D9A1BF-F68F-459C-AAB2-DFFBCC8F9B07}"/>
              </a:ext>
            </a:extLst>
          </p:cNvPr>
          <p:cNvSpPr txBox="1"/>
          <p:nvPr/>
        </p:nvSpPr>
        <p:spPr>
          <a:xfrm>
            <a:off x="1144188" y="4337896"/>
            <a:ext cx="1770760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spc="170" dirty="0">
                <a:solidFill>
                  <a:srgbClr val="33333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アウトリーチ</a:t>
            </a:r>
            <a:endParaRPr lang="en-US" altLang="ja-JP" sz="1400" spc="170" dirty="0">
              <a:solidFill>
                <a:srgbClr val="33333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spc="170" dirty="0">
                <a:solidFill>
                  <a:srgbClr val="33333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（訪問）型</a:t>
            </a:r>
            <a:endParaRPr lang="en-US" altLang="ja-JP" sz="1400" spc="170" dirty="0">
              <a:solidFill>
                <a:srgbClr val="33333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050" spc="170" dirty="0">
              <a:solidFill>
                <a:srgbClr val="33333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8" name="フローチャート: 結合子 227">
            <a:extLst>
              <a:ext uri="{FF2B5EF4-FFF2-40B4-BE49-F238E27FC236}">
                <a16:creationId xmlns:a16="http://schemas.microsoft.com/office/drawing/2014/main" id="{B3129065-3AE3-4C95-BF1B-2832D711CB47}"/>
              </a:ext>
            </a:extLst>
          </p:cNvPr>
          <p:cNvSpPr/>
          <p:nvPr/>
        </p:nvSpPr>
        <p:spPr>
          <a:xfrm>
            <a:off x="442166" y="5321524"/>
            <a:ext cx="229207" cy="207189"/>
          </a:xfrm>
          <a:prstGeom prst="flowChartConnector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1" name="フローチャート: 結合子 180">
            <a:extLst>
              <a:ext uri="{FF2B5EF4-FFF2-40B4-BE49-F238E27FC236}">
                <a16:creationId xmlns:a16="http://schemas.microsoft.com/office/drawing/2014/main" id="{D8691DB5-89A9-4764-BEE3-049F9BD41917}"/>
              </a:ext>
            </a:extLst>
          </p:cNvPr>
          <p:cNvSpPr/>
          <p:nvPr/>
        </p:nvSpPr>
        <p:spPr>
          <a:xfrm>
            <a:off x="442165" y="5710787"/>
            <a:ext cx="229207" cy="207189"/>
          </a:xfrm>
          <a:prstGeom prst="flowChartConnector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3" name="フローチャート: 結合子 182">
            <a:extLst>
              <a:ext uri="{FF2B5EF4-FFF2-40B4-BE49-F238E27FC236}">
                <a16:creationId xmlns:a16="http://schemas.microsoft.com/office/drawing/2014/main" id="{2AF03EE1-BD11-4425-9EC9-64574D2FD5D2}"/>
              </a:ext>
            </a:extLst>
          </p:cNvPr>
          <p:cNvSpPr/>
          <p:nvPr/>
        </p:nvSpPr>
        <p:spPr>
          <a:xfrm>
            <a:off x="2425050" y="5321524"/>
            <a:ext cx="229207" cy="207189"/>
          </a:xfrm>
          <a:prstGeom prst="flowChartConnector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4" name="フローチャート: 結合子 183">
            <a:extLst>
              <a:ext uri="{FF2B5EF4-FFF2-40B4-BE49-F238E27FC236}">
                <a16:creationId xmlns:a16="http://schemas.microsoft.com/office/drawing/2014/main" id="{F0D686C0-9006-404B-ADD9-3AB02DF0AEBE}"/>
              </a:ext>
            </a:extLst>
          </p:cNvPr>
          <p:cNvSpPr/>
          <p:nvPr/>
        </p:nvSpPr>
        <p:spPr>
          <a:xfrm>
            <a:off x="2417096" y="5750485"/>
            <a:ext cx="229207" cy="207189"/>
          </a:xfrm>
          <a:prstGeom prst="flowChartConnector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22" name="表 22">
            <a:extLst>
              <a:ext uri="{FF2B5EF4-FFF2-40B4-BE49-F238E27FC236}">
                <a16:creationId xmlns:a16="http://schemas.microsoft.com/office/drawing/2014/main" id="{7D689FBC-4F02-4F36-8C84-0F231E45C5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3899590"/>
              </p:ext>
            </p:extLst>
          </p:nvPr>
        </p:nvGraphicFramePr>
        <p:xfrm>
          <a:off x="296965" y="6408964"/>
          <a:ext cx="6291888" cy="34526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2972">
                  <a:extLst>
                    <a:ext uri="{9D8B030D-6E8A-4147-A177-3AD203B41FA5}">
                      <a16:colId xmlns:a16="http://schemas.microsoft.com/office/drawing/2014/main" val="2554675378"/>
                    </a:ext>
                  </a:extLst>
                </a:gridCol>
                <a:gridCol w="1572972">
                  <a:extLst>
                    <a:ext uri="{9D8B030D-6E8A-4147-A177-3AD203B41FA5}">
                      <a16:colId xmlns:a16="http://schemas.microsoft.com/office/drawing/2014/main" val="2367316501"/>
                    </a:ext>
                  </a:extLst>
                </a:gridCol>
                <a:gridCol w="1572972">
                  <a:extLst>
                    <a:ext uri="{9D8B030D-6E8A-4147-A177-3AD203B41FA5}">
                      <a16:colId xmlns:a16="http://schemas.microsoft.com/office/drawing/2014/main" val="252762548"/>
                    </a:ext>
                  </a:extLst>
                </a:gridCol>
                <a:gridCol w="1572972">
                  <a:extLst>
                    <a:ext uri="{9D8B030D-6E8A-4147-A177-3AD203B41FA5}">
                      <a16:colId xmlns:a16="http://schemas.microsoft.com/office/drawing/2014/main" val="3681116301"/>
                    </a:ext>
                  </a:extLst>
                </a:gridCol>
              </a:tblGrid>
              <a:tr h="61936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996853"/>
                  </a:ext>
                </a:extLst>
              </a:tr>
              <a:tr h="41235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>
                          <a:solidFill>
                            <a:srgbClr val="33333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利用時間・期間</a:t>
                      </a:r>
                      <a:endParaRPr lang="en-US" altLang="ja-JP" sz="1400" b="1" dirty="0">
                        <a:solidFill>
                          <a:srgbClr val="33333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/>
                        <a:t>10</a:t>
                      </a:r>
                      <a:r>
                        <a:rPr kumimoji="1" lang="ja-JP" altLang="en-US" sz="1100" dirty="0"/>
                        <a:t>：</a:t>
                      </a:r>
                      <a:r>
                        <a:rPr kumimoji="1" lang="en-US" altLang="ja-JP" sz="1100" dirty="0"/>
                        <a:t>00</a:t>
                      </a:r>
                      <a:r>
                        <a:rPr kumimoji="1" lang="ja-JP" altLang="en-US" sz="1100" dirty="0"/>
                        <a:t>～</a:t>
                      </a:r>
                      <a:r>
                        <a:rPr kumimoji="1" lang="en-US" altLang="ja-JP" sz="1100" dirty="0"/>
                        <a:t>15</a:t>
                      </a:r>
                      <a:r>
                        <a:rPr kumimoji="1" lang="ja-JP" altLang="en-US" sz="1100" dirty="0"/>
                        <a:t>：</a:t>
                      </a:r>
                      <a:r>
                        <a:rPr kumimoji="1" lang="en-US" altLang="ja-JP" sz="1100" dirty="0"/>
                        <a:t>00</a:t>
                      </a:r>
                    </a:p>
                    <a:p>
                      <a:pPr algn="ctr"/>
                      <a:r>
                        <a:rPr kumimoji="1" lang="ja-JP" altLang="en-US" sz="1100" dirty="0"/>
                        <a:t>（平日のみ）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/>
                        <a:t>概ね午前</a:t>
                      </a:r>
                      <a:r>
                        <a:rPr kumimoji="1" lang="en-US" altLang="ja-JP" sz="1100" dirty="0"/>
                        <a:t>10</a:t>
                      </a:r>
                      <a:r>
                        <a:rPr kumimoji="1" lang="ja-JP" altLang="en-US" sz="1100" dirty="0"/>
                        <a:t>時から</a:t>
                      </a:r>
                      <a:endParaRPr kumimoji="1" lang="en-US" altLang="ja-JP" sz="1100" dirty="0"/>
                    </a:p>
                    <a:p>
                      <a:pPr algn="l"/>
                      <a:r>
                        <a:rPr kumimoji="1" lang="ja-JP" altLang="en-US" sz="1100" dirty="0"/>
                        <a:t>利用最終日の</a:t>
                      </a:r>
                      <a:r>
                        <a:rPr kumimoji="1" lang="en-US" altLang="ja-JP" sz="1100" dirty="0"/>
                        <a:t>10</a:t>
                      </a:r>
                      <a:r>
                        <a:rPr kumimoji="1" lang="ja-JP" altLang="en-US" sz="1100" dirty="0"/>
                        <a:t>時まで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100" dirty="0"/>
                        <a:t>２時間程度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5069740"/>
                  </a:ext>
                </a:extLst>
              </a:tr>
              <a:tr h="618535">
                <a:tc>
                  <a:txBody>
                    <a:bodyPr/>
                    <a:lstStyle/>
                    <a:p>
                      <a:pPr algn="ctr"/>
                      <a:endParaRPr kumimoji="1" lang="en-US" altLang="ja-JP" sz="1400" b="1" dirty="0"/>
                    </a:p>
                    <a:p>
                      <a:pPr algn="ctr"/>
                      <a:r>
                        <a:rPr kumimoji="1" lang="ja-JP" altLang="en-US" sz="1400" b="1" dirty="0"/>
                        <a:t>料金</a:t>
                      </a:r>
                      <a:endParaRPr kumimoji="1" lang="en-US" altLang="ja-JP" sz="1400" b="1" dirty="0"/>
                    </a:p>
                    <a:p>
                      <a:pPr algn="l"/>
                      <a:r>
                        <a:rPr lang="en-US" altLang="ja-JP" sz="600" b="1" dirty="0">
                          <a:solidFill>
                            <a:srgbClr val="000000"/>
                          </a:solidFill>
                          <a:effectLst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altLang="en-US" sz="600" b="1" dirty="0">
                          <a:solidFill>
                            <a:srgbClr val="000000"/>
                          </a:solidFill>
                          <a:effectLst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ja-JP" altLang="ja-JP" sz="600" b="1" dirty="0">
                          <a:solidFill>
                            <a:srgbClr val="000000"/>
                          </a:solidFill>
                          <a:effectLst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食事代につきましては利用施設</a:t>
                      </a:r>
                      <a:r>
                        <a:rPr lang="ja-JP" altLang="en-US" sz="600" b="1" dirty="0">
                          <a:solidFill>
                            <a:srgbClr val="000000"/>
                          </a:solidFill>
                          <a:effectLst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にご</a:t>
                      </a:r>
                      <a:r>
                        <a:rPr lang="ja-JP" altLang="ja-JP" sz="600" b="1" dirty="0">
                          <a:solidFill>
                            <a:srgbClr val="000000"/>
                          </a:solidFill>
                          <a:effectLst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確認ください。</a:t>
                      </a:r>
                      <a:endParaRPr kumimoji="1" lang="ja-JP" altLang="en-US" sz="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100" dirty="0"/>
                        <a:t>１回　</a:t>
                      </a:r>
                      <a:r>
                        <a:rPr kumimoji="1" lang="en-US" altLang="ja-JP" sz="1100" dirty="0"/>
                        <a:t>2,000</a:t>
                      </a:r>
                      <a:r>
                        <a:rPr kumimoji="1" lang="ja-JP" altLang="en-US" sz="1100" dirty="0"/>
                        <a:t>円</a:t>
                      </a:r>
                      <a:endParaRPr kumimoji="1" lang="en-US" altLang="ja-JP" sz="11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100" dirty="0"/>
                        <a:t>+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100" dirty="0"/>
                        <a:t>食事代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100" dirty="0"/>
                        <a:t>１回　</a:t>
                      </a:r>
                      <a:r>
                        <a:rPr kumimoji="1" lang="en-US" altLang="ja-JP" sz="1100" dirty="0"/>
                        <a:t>6,000</a:t>
                      </a:r>
                      <a:r>
                        <a:rPr kumimoji="1" lang="ja-JP" altLang="en-US" sz="1100" dirty="0"/>
                        <a:t>円</a:t>
                      </a:r>
                      <a:endParaRPr kumimoji="1" lang="en-US" altLang="ja-JP" sz="11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100" dirty="0"/>
                        <a:t>+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100" dirty="0"/>
                        <a:t>食事代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100" dirty="0"/>
                        <a:t>１回　</a:t>
                      </a:r>
                      <a:r>
                        <a:rPr kumimoji="1" lang="en-US" altLang="ja-JP" sz="1100" dirty="0"/>
                        <a:t>2,000</a:t>
                      </a:r>
                      <a:r>
                        <a:rPr kumimoji="1" lang="ja-JP" altLang="en-US" sz="1100" dirty="0"/>
                        <a:t>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67522763"/>
                  </a:ext>
                </a:extLst>
              </a:tr>
              <a:tr h="3983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/>
                        <a:t>利用回数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100" dirty="0"/>
                        <a:t>各７回まで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407185"/>
                  </a:ext>
                </a:extLst>
              </a:tr>
              <a:tr h="13071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/>
                        <a:t>利用できる施設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dirty="0">
                          <a:solidFill>
                            <a:srgbClr val="333330"/>
                          </a:solidFill>
                        </a:rPr>
                        <a:t>厚木市立病院</a:t>
                      </a:r>
                      <a:endParaRPr lang="en-US" altLang="ja-JP" sz="1100" dirty="0">
                        <a:solidFill>
                          <a:srgbClr val="333330"/>
                        </a:solidFill>
                      </a:endParaRPr>
                    </a:p>
                    <a:p>
                      <a:pPr algn="ctr"/>
                      <a:r>
                        <a:rPr lang="ja-JP" altLang="en-US" sz="1100" dirty="0">
                          <a:solidFill>
                            <a:srgbClr val="333330"/>
                          </a:solidFill>
                        </a:rPr>
                        <a:t>塩塚産婦人科</a:t>
                      </a:r>
                      <a:endParaRPr lang="en-US" altLang="ja-JP" sz="1100" dirty="0">
                        <a:solidFill>
                          <a:srgbClr val="333330"/>
                        </a:solidFill>
                      </a:endParaRPr>
                    </a:p>
                    <a:p>
                      <a:pPr algn="ctr"/>
                      <a:r>
                        <a:rPr lang="ja-JP" altLang="en-US" sz="800" dirty="0">
                          <a:solidFill>
                            <a:srgbClr val="333330"/>
                          </a:solidFill>
                        </a:rPr>
                        <a:t>（当施設で出産された方のみ）</a:t>
                      </a:r>
                      <a:endParaRPr lang="en-US" altLang="ja-JP" sz="800" dirty="0">
                        <a:solidFill>
                          <a:srgbClr val="333330"/>
                        </a:solidFill>
                      </a:endParaRPr>
                    </a:p>
                    <a:p>
                      <a:pPr algn="ctr"/>
                      <a:r>
                        <a:rPr lang="ja-JP" altLang="en-US" sz="1100" dirty="0">
                          <a:solidFill>
                            <a:srgbClr val="333330"/>
                          </a:solidFill>
                        </a:rPr>
                        <a:t>並木産婦人科</a:t>
                      </a:r>
                      <a:endParaRPr lang="en-US" altLang="ja-JP" sz="1100" dirty="0">
                        <a:solidFill>
                          <a:srgbClr val="333330"/>
                        </a:solidFill>
                      </a:endParaRPr>
                    </a:p>
                    <a:p>
                      <a:pPr algn="ctr"/>
                      <a:r>
                        <a:rPr lang="ja-JP" altLang="en-US" sz="800" dirty="0">
                          <a:solidFill>
                            <a:srgbClr val="333330"/>
                          </a:solidFill>
                        </a:rPr>
                        <a:t>（当施設で出産された方のみ）</a:t>
                      </a:r>
                      <a:endParaRPr lang="en-US" altLang="ja-JP" sz="1400" dirty="0">
                        <a:solidFill>
                          <a:srgbClr val="333330"/>
                        </a:solidFill>
                      </a:endParaRPr>
                    </a:p>
                    <a:p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dirty="0">
                          <a:solidFill>
                            <a:srgbClr val="333330"/>
                          </a:solidFill>
                        </a:rPr>
                        <a:t>厚木市立病院</a:t>
                      </a:r>
                      <a:endParaRPr lang="en-US" altLang="ja-JP" sz="1100" dirty="0">
                        <a:solidFill>
                          <a:srgbClr val="333330"/>
                        </a:solidFill>
                      </a:endParaRPr>
                    </a:p>
                    <a:p>
                      <a:pPr algn="ctr"/>
                      <a:r>
                        <a:rPr lang="ja-JP" altLang="en-US" sz="800" dirty="0">
                          <a:solidFill>
                            <a:srgbClr val="333330"/>
                          </a:solidFill>
                        </a:rPr>
                        <a:t>（退院延長のみ）</a:t>
                      </a:r>
                      <a:endParaRPr lang="en-US" altLang="ja-JP" sz="800" dirty="0">
                        <a:solidFill>
                          <a:srgbClr val="333330"/>
                        </a:solidFill>
                      </a:endParaRPr>
                    </a:p>
                    <a:p>
                      <a:pPr algn="ctr"/>
                      <a:r>
                        <a:rPr lang="ja-JP" altLang="en-US" sz="1100" dirty="0">
                          <a:solidFill>
                            <a:srgbClr val="333330"/>
                          </a:solidFill>
                        </a:rPr>
                        <a:t>塩塚産婦人科</a:t>
                      </a:r>
                      <a:endParaRPr lang="en-US" altLang="ja-JP" sz="1100" dirty="0">
                        <a:solidFill>
                          <a:srgbClr val="333330"/>
                        </a:solidFill>
                      </a:endParaRPr>
                    </a:p>
                    <a:p>
                      <a:pPr algn="ctr"/>
                      <a:r>
                        <a:rPr lang="ja-JP" altLang="en-US" sz="800" dirty="0">
                          <a:solidFill>
                            <a:srgbClr val="333330"/>
                          </a:solidFill>
                        </a:rPr>
                        <a:t>（当施設で出産された方のみ）</a:t>
                      </a:r>
                      <a:endParaRPr lang="en-US" altLang="ja-JP" sz="800" dirty="0">
                        <a:solidFill>
                          <a:srgbClr val="333330"/>
                        </a:solidFill>
                      </a:endParaRPr>
                    </a:p>
                    <a:p>
                      <a:pPr algn="ctr"/>
                      <a:r>
                        <a:rPr lang="ja-JP" altLang="en-US" sz="1100" dirty="0">
                          <a:solidFill>
                            <a:srgbClr val="333330"/>
                          </a:solidFill>
                        </a:rPr>
                        <a:t>並木産婦人科</a:t>
                      </a:r>
                      <a:endParaRPr lang="en-US" altLang="ja-JP" sz="1100" dirty="0">
                        <a:solidFill>
                          <a:srgbClr val="333330"/>
                        </a:solidFill>
                      </a:endParaRPr>
                    </a:p>
                    <a:p>
                      <a:pPr algn="ctr"/>
                      <a:r>
                        <a:rPr lang="ja-JP" altLang="en-US" sz="800" dirty="0">
                          <a:solidFill>
                            <a:srgbClr val="333330"/>
                          </a:solidFill>
                        </a:rPr>
                        <a:t>（当施設で出産された方のみ）</a:t>
                      </a:r>
                      <a:endParaRPr lang="en-US" altLang="ja-JP" sz="800" dirty="0">
                        <a:solidFill>
                          <a:srgbClr val="333330"/>
                        </a:solidFill>
                      </a:endParaRPr>
                    </a:p>
                    <a:p>
                      <a:pPr algn="ctr"/>
                      <a:r>
                        <a:rPr lang="ja-JP" altLang="en-US" sz="1100" dirty="0">
                          <a:solidFill>
                            <a:srgbClr val="333330"/>
                          </a:solidFill>
                        </a:rPr>
                        <a:t>厚木産婦人科</a:t>
                      </a:r>
                      <a:endParaRPr lang="en-US" altLang="ja-JP" sz="1100" dirty="0">
                        <a:solidFill>
                          <a:srgbClr val="333330"/>
                        </a:solidFill>
                      </a:endParaRPr>
                    </a:p>
                    <a:p>
                      <a:pPr algn="ctr"/>
                      <a:r>
                        <a:rPr lang="ja-JP" altLang="en-US" sz="800" dirty="0">
                          <a:solidFill>
                            <a:srgbClr val="333330"/>
                          </a:solidFill>
                        </a:rPr>
                        <a:t>（当施設で出産された方のみ）</a:t>
                      </a:r>
                      <a:endParaRPr lang="en-US" altLang="ja-JP" sz="800" dirty="0">
                        <a:solidFill>
                          <a:srgbClr val="33333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5015861"/>
                  </a:ext>
                </a:extLst>
              </a:tr>
            </a:tbl>
          </a:graphicData>
        </a:graphic>
      </p:graphicFrame>
      <p:pic>
        <p:nvPicPr>
          <p:cNvPr id="138" name="図 137">
            <a:extLst>
              <a:ext uri="{FF2B5EF4-FFF2-40B4-BE49-F238E27FC236}">
                <a16:creationId xmlns:a16="http://schemas.microsoft.com/office/drawing/2014/main" id="{98D41C61-52F9-4014-84E0-441D2F50494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34737" y="8933653"/>
            <a:ext cx="710099" cy="701509"/>
          </a:xfrm>
          <a:prstGeom prst="rect">
            <a:avLst/>
          </a:prstGeom>
        </p:spPr>
      </p:pic>
      <p:sp>
        <p:nvSpPr>
          <p:cNvPr id="177" name="正方形/長方形 176">
            <a:extLst>
              <a:ext uri="{FF2B5EF4-FFF2-40B4-BE49-F238E27FC236}">
                <a16:creationId xmlns:a16="http://schemas.microsoft.com/office/drawing/2014/main" id="{5C8CCF6B-162A-41C5-8135-79D2C5280F57}"/>
              </a:ext>
            </a:extLst>
          </p:cNvPr>
          <p:cNvSpPr/>
          <p:nvPr/>
        </p:nvSpPr>
        <p:spPr>
          <a:xfrm>
            <a:off x="5197260" y="8665049"/>
            <a:ext cx="110799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800" dirty="0">
                <a:solidFill>
                  <a:srgbClr val="33333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市ホームページ参照</a:t>
            </a:r>
          </a:p>
        </p:txBody>
      </p:sp>
      <p:sp>
        <p:nvSpPr>
          <p:cNvPr id="73" name="正方形/長方形 72"/>
          <p:cNvSpPr/>
          <p:nvPr/>
        </p:nvSpPr>
        <p:spPr>
          <a:xfrm>
            <a:off x="2066251" y="6491339"/>
            <a:ext cx="12611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>
                <a:solidFill>
                  <a:srgbClr val="33333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デイサービス</a:t>
            </a:r>
            <a:endParaRPr lang="en-US" altLang="ja-JP" sz="1400" b="1" dirty="0">
              <a:solidFill>
                <a:srgbClr val="33333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b="1" dirty="0">
                <a:solidFill>
                  <a:srgbClr val="33333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（通所）型</a:t>
            </a:r>
          </a:p>
        </p:txBody>
      </p:sp>
      <p:sp>
        <p:nvSpPr>
          <p:cNvPr id="74" name="正方形/長方形 73"/>
          <p:cNvSpPr/>
          <p:nvPr/>
        </p:nvSpPr>
        <p:spPr>
          <a:xfrm>
            <a:off x="3557543" y="6478747"/>
            <a:ext cx="15246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>
                <a:solidFill>
                  <a:srgbClr val="33333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ショートステイ</a:t>
            </a:r>
            <a:endParaRPr lang="en-US" altLang="ja-JP" sz="1400" b="1" dirty="0">
              <a:solidFill>
                <a:srgbClr val="33333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b="1" dirty="0">
                <a:solidFill>
                  <a:srgbClr val="33333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（宿泊）型</a:t>
            </a:r>
          </a:p>
        </p:txBody>
      </p:sp>
      <p:sp>
        <p:nvSpPr>
          <p:cNvPr id="168" name="正方形/長方形 167">
            <a:extLst>
              <a:ext uri="{FF2B5EF4-FFF2-40B4-BE49-F238E27FC236}">
                <a16:creationId xmlns:a16="http://schemas.microsoft.com/office/drawing/2014/main" id="{63DC241D-2C66-45C3-A0CF-20D1B8663830}"/>
              </a:ext>
            </a:extLst>
          </p:cNvPr>
          <p:cNvSpPr/>
          <p:nvPr/>
        </p:nvSpPr>
        <p:spPr>
          <a:xfrm>
            <a:off x="5187555" y="6478519"/>
            <a:ext cx="136847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>
                <a:solidFill>
                  <a:srgbClr val="33333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アウトリーチ</a:t>
            </a:r>
            <a:endParaRPr lang="en-US" altLang="ja-JP" sz="1400" b="1" dirty="0">
              <a:solidFill>
                <a:srgbClr val="33333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b="1" dirty="0">
                <a:solidFill>
                  <a:srgbClr val="33333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（訪問）型</a:t>
            </a:r>
          </a:p>
        </p:txBody>
      </p:sp>
    </p:spTree>
    <p:extLst>
      <p:ext uri="{BB962C8B-B14F-4D97-AF65-F5344CB8AC3E}">
        <p14:creationId xmlns:p14="http://schemas.microsoft.com/office/powerpoint/2010/main" val="25722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746" y="7682459"/>
            <a:ext cx="2213636" cy="219290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WordArt 1"/>
          <p:cNvSpPr>
            <a:spLocks noChangeArrowheads="1" noChangeShapeType="1" noTextEdit="1"/>
          </p:cNvSpPr>
          <p:nvPr/>
        </p:nvSpPr>
        <p:spPr bwMode="auto">
          <a:xfrm>
            <a:off x="1659070" y="527653"/>
            <a:ext cx="3705226" cy="83820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numCol="1" fromWordAr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buNone/>
            </a:pPr>
            <a:r>
              <a:rPr lang="ja-JP" altLang="en-US" sz="3600" b="0" kern="10" cap="none" spc="0" dirty="0">
                <a:ln w="22225">
                  <a:solidFill>
                    <a:srgbClr val="D785BD"/>
                  </a:solidFill>
                  <a:prstDash val="solid"/>
                </a:ln>
                <a:solidFill>
                  <a:schemeClr val="bg1"/>
                </a:solidFill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産後ケア事業利用の流れ</a:t>
            </a:r>
          </a:p>
        </p:txBody>
      </p:sp>
      <p:sp>
        <p:nvSpPr>
          <p:cNvPr id="6" name="二等辺三角形 5"/>
          <p:cNvSpPr/>
          <p:nvPr/>
        </p:nvSpPr>
        <p:spPr>
          <a:xfrm rot="5400000">
            <a:off x="972736" y="2457158"/>
            <a:ext cx="265400" cy="227874"/>
          </a:xfrm>
          <a:prstGeom prst="triangle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>
              <a:solidFill>
                <a:srgbClr val="333330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2456774" y="8287163"/>
            <a:ext cx="356095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300" b="1" dirty="0">
                <a:solidFill>
                  <a:srgbClr val="33333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＜問合せ＞</a:t>
            </a:r>
            <a:endParaRPr lang="en-US" altLang="ja-JP" sz="1300" b="1" dirty="0">
              <a:solidFill>
                <a:srgbClr val="33333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>
                <a:solidFill>
                  <a:srgbClr val="33333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厚木市こども家庭センターこども保健第二係</a:t>
            </a:r>
            <a:endParaRPr lang="en-US" altLang="ja-JP" sz="1300" dirty="0">
              <a:solidFill>
                <a:srgbClr val="33333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>
                <a:solidFill>
                  <a:srgbClr val="33333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zh-CN" altLang="en-US" sz="1300" dirty="0">
                <a:solidFill>
                  <a:srgbClr val="33333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zh-CN" sz="1300" dirty="0">
                <a:solidFill>
                  <a:srgbClr val="33333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243-0018</a:t>
            </a:r>
          </a:p>
          <a:p>
            <a:r>
              <a:rPr lang="ja-JP" altLang="en-US" sz="1300" dirty="0">
                <a:solidFill>
                  <a:srgbClr val="33333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zh-CN" altLang="en-US" sz="1300" dirty="0">
                <a:solidFill>
                  <a:srgbClr val="33333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厚木市中町１丁目４番１号</a:t>
            </a:r>
            <a:endParaRPr lang="en-US" altLang="zh-CN" sz="1300" dirty="0">
              <a:solidFill>
                <a:srgbClr val="33333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>
                <a:solidFill>
                  <a:srgbClr val="33333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保健福祉センター２階</a:t>
            </a:r>
            <a:endParaRPr lang="en-US" altLang="zh-CN" sz="1300" dirty="0">
              <a:solidFill>
                <a:srgbClr val="33333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zh-CN" altLang="en-US" sz="1300" dirty="0">
                <a:solidFill>
                  <a:srgbClr val="33333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300" dirty="0">
                <a:solidFill>
                  <a:srgbClr val="33333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☎（</a:t>
            </a:r>
            <a:r>
              <a:rPr lang="en-US" altLang="ja-JP" sz="1300" dirty="0">
                <a:solidFill>
                  <a:srgbClr val="33333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046</a:t>
            </a:r>
            <a:r>
              <a:rPr lang="ja-JP" altLang="en-US" sz="1300" dirty="0">
                <a:solidFill>
                  <a:srgbClr val="33333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en-US" altLang="ja-JP" sz="1300" dirty="0">
                <a:solidFill>
                  <a:srgbClr val="33333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225-2929</a:t>
            </a:r>
            <a:endParaRPr lang="ja-JP" altLang="en-US" sz="1300" dirty="0">
              <a:solidFill>
                <a:srgbClr val="33333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746" y="2821336"/>
            <a:ext cx="1883884" cy="1883884"/>
          </a:xfrm>
          <a:prstGeom prst="rect">
            <a:avLst/>
          </a:prstGeom>
        </p:spPr>
      </p:pic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5B05CEC8-7D65-4FBC-9CBC-FAA8C010068F}"/>
              </a:ext>
            </a:extLst>
          </p:cNvPr>
          <p:cNvSpPr/>
          <p:nvPr/>
        </p:nvSpPr>
        <p:spPr>
          <a:xfrm>
            <a:off x="921779" y="1513083"/>
            <a:ext cx="5781387" cy="7477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「厚木市産後ケア事業利用申請書」をこども家庭センター窓口に</a:t>
            </a: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御提出ください。</a:t>
            </a:r>
            <a:endParaRPr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「厚木市産後ケア事業利用券綴り」をお渡しします。</a:t>
            </a:r>
            <a:endParaRPr kumimoji="1" lang="ja-JP" altLang="en-US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2AE843A0-3148-4AFC-8733-79535BEA3476}"/>
              </a:ext>
            </a:extLst>
          </p:cNvPr>
          <p:cNvSpPr/>
          <p:nvPr/>
        </p:nvSpPr>
        <p:spPr>
          <a:xfrm>
            <a:off x="1105436" y="2546185"/>
            <a:ext cx="5132626" cy="5314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　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申請書はこども家庭センター窓口のほか、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市内産科医療機関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や新生児訪問でもお渡し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ています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。また、市ホームページからダウンロードもできます。</a:t>
            </a: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3A1E1DE8-B8F1-4BAE-AF06-886DF0946010}"/>
              </a:ext>
            </a:extLst>
          </p:cNvPr>
          <p:cNvSpPr/>
          <p:nvPr/>
        </p:nvSpPr>
        <p:spPr>
          <a:xfrm>
            <a:off x="1344983" y="1929071"/>
            <a:ext cx="4333400" cy="5314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　</a:t>
            </a:r>
          </a:p>
        </p:txBody>
      </p:sp>
      <p:sp>
        <p:nvSpPr>
          <p:cNvPr id="60" name="二等辺三角形 59">
            <a:extLst>
              <a:ext uri="{FF2B5EF4-FFF2-40B4-BE49-F238E27FC236}">
                <a16:creationId xmlns:a16="http://schemas.microsoft.com/office/drawing/2014/main" id="{86744E9D-A4A5-42F8-9245-7DF49CBCE0B0}"/>
              </a:ext>
            </a:extLst>
          </p:cNvPr>
          <p:cNvSpPr/>
          <p:nvPr/>
        </p:nvSpPr>
        <p:spPr>
          <a:xfrm rot="5400000">
            <a:off x="965173" y="3319595"/>
            <a:ext cx="265400" cy="235919"/>
          </a:xfrm>
          <a:prstGeom prst="triangle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>
              <a:solidFill>
                <a:srgbClr val="333330"/>
              </a:solidFill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47F1275A-03C1-4FCD-8912-D98235427E0B}"/>
              </a:ext>
            </a:extLst>
          </p:cNvPr>
          <p:cNvSpPr/>
          <p:nvPr/>
        </p:nvSpPr>
        <p:spPr>
          <a:xfrm>
            <a:off x="1097873" y="3185605"/>
            <a:ext cx="4333400" cy="5314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　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妊娠</a:t>
            </a:r>
            <a:r>
              <a:rPr kumimoji="1"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28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週以降から申請可能です。</a:t>
            </a:r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23CF555E-175C-4B60-A953-78ECA0C2E580}"/>
              </a:ext>
            </a:extLst>
          </p:cNvPr>
          <p:cNvSpPr/>
          <p:nvPr/>
        </p:nvSpPr>
        <p:spPr>
          <a:xfrm>
            <a:off x="880049" y="5936803"/>
            <a:ext cx="5358013" cy="5314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予約日に「厚木市産後ケア事業利用券綴り」を利用施設に持参し、サービスを利用。</a:t>
            </a:r>
            <a:endParaRPr kumimoji="1" lang="ja-JP" altLang="en-US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D2ECFC6F-9BB4-46A0-8D48-9528400D1E98}"/>
              </a:ext>
            </a:extLst>
          </p:cNvPr>
          <p:cNvSpPr/>
          <p:nvPr/>
        </p:nvSpPr>
        <p:spPr>
          <a:xfrm>
            <a:off x="919920" y="6795994"/>
            <a:ext cx="4333400" cy="5314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利用後、利用施設で精算し、領収書を受け取る</a:t>
            </a:r>
            <a:endParaRPr kumimoji="1" lang="ja-JP" altLang="en-US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3393" y="7121922"/>
            <a:ext cx="2977658" cy="2784078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C24EE406-4703-4713-9A35-F9908E9BA617}"/>
              </a:ext>
            </a:extLst>
          </p:cNvPr>
          <p:cNvSpPr/>
          <p:nvPr/>
        </p:nvSpPr>
        <p:spPr>
          <a:xfrm>
            <a:off x="945767" y="4271645"/>
            <a:ext cx="5332166" cy="14838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～予約方法～</a:t>
            </a:r>
            <a:endParaRPr kumimoji="1" lang="en-US" altLang="ja-JP" sz="13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デイサービス（通所）型及びショートステイ（宿泊）型の場合は、利用施設に直接連絡してください。ただし、厚木市立病院を利用する場合はこども家庭センターに連絡してください。</a:t>
            </a:r>
            <a:endParaRPr kumimoji="1" lang="en-US" altLang="ja-JP" sz="13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アウトリーチ（訪問）型の場合は、市ホームページ内に実施施設及び予約方法等一覧がございますので、ご確認ください。</a:t>
            </a:r>
            <a:endParaRPr lang="en-US" altLang="ja-JP" sz="13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8" name="Picture 4" descr="http://4.bp.blogspot.com/-SS2COSnlV7w/UVV9GQQoMfI/AAAAAAAAPG8/pqi-RAMoaZI/s1600/smallflower_porange.png">
            <a:extLst>
              <a:ext uri="{FF2B5EF4-FFF2-40B4-BE49-F238E27FC236}">
                <a16:creationId xmlns:a16="http://schemas.microsoft.com/office/drawing/2014/main" id="{D9DC734C-214A-4646-8F0E-D82402A0C2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46" y="1637432"/>
            <a:ext cx="467921" cy="499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http://4.bp.blogspot.com/-SS2COSnlV7w/UVV9GQQoMfI/AAAAAAAAPG8/pqi-RAMoaZI/s1600/smallflower_porange.png">
            <a:extLst>
              <a:ext uri="{FF2B5EF4-FFF2-40B4-BE49-F238E27FC236}">
                <a16:creationId xmlns:a16="http://schemas.microsoft.com/office/drawing/2014/main" id="{8219BAAE-3A58-4D6A-B97E-B3FB8E8EAF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857" y="5936803"/>
            <a:ext cx="467921" cy="499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4" descr="http://4.bp.blogspot.com/-SS2COSnlV7w/UVV9GQQoMfI/AAAAAAAAPG8/pqi-RAMoaZI/s1600/smallflower_porange.png">
            <a:extLst>
              <a:ext uri="{FF2B5EF4-FFF2-40B4-BE49-F238E27FC236}">
                <a16:creationId xmlns:a16="http://schemas.microsoft.com/office/drawing/2014/main" id="{04BD132A-D05F-4D70-99AE-505C239150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99" y="6812198"/>
            <a:ext cx="467921" cy="499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http://4.bp.blogspot.com/-SS2COSnlV7w/UVV9GQQoMfI/AAAAAAAAPG8/pqi-RAMoaZI/s1600/smallflower_porange.png">
            <a:extLst>
              <a:ext uri="{FF2B5EF4-FFF2-40B4-BE49-F238E27FC236}">
                <a16:creationId xmlns:a16="http://schemas.microsoft.com/office/drawing/2014/main" id="{7BDAD06A-1830-4FCD-BE1D-57AC027E59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852" y="3881897"/>
            <a:ext cx="467921" cy="499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E43BDE85-F142-4B43-94F1-5A38E79A1C20}"/>
              </a:ext>
            </a:extLst>
          </p:cNvPr>
          <p:cNvSpPr/>
          <p:nvPr/>
        </p:nvSpPr>
        <p:spPr>
          <a:xfrm>
            <a:off x="921779" y="3881897"/>
            <a:ext cx="5132626" cy="5314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利用施設に予約</a:t>
            </a:r>
          </a:p>
        </p:txBody>
      </p:sp>
    </p:spTree>
    <p:extLst>
      <p:ext uri="{BB962C8B-B14F-4D97-AF65-F5344CB8AC3E}">
        <p14:creationId xmlns:p14="http://schemas.microsoft.com/office/powerpoint/2010/main" val="1415422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/>
      </a:spPr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1647</TotalTime>
  <Words>466</Words>
  <Application>Microsoft Office PowerPoint</Application>
  <PresentationFormat>A4 210 x 297 mm</PresentationFormat>
  <Paragraphs>77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HGP創英角ﾎﾟｯﾌﾟ体</vt:lpstr>
      <vt:lpstr>HGP明朝B</vt:lpstr>
      <vt:lpstr>HGS創英角ﾎﾟｯﾌﾟ体</vt:lpstr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寳木 彩百合</dc:creator>
  <cp:lastModifiedBy>奥原 奈々美</cp:lastModifiedBy>
  <cp:revision>147</cp:revision>
  <cp:lastPrinted>2024-03-07T09:45:27Z</cp:lastPrinted>
  <dcterms:created xsi:type="dcterms:W3CDTF">2023-06-12T09:31:29Z</dcterms:created>
  <dcterms:modified xsi:type="dcterms:W3CDTF">2025-03-18T07:18:30Z</dcterms:modified>
</cp:coreProperties>
</file>