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83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47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76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23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01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3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64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49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0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23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02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F5EAA-D2BD-4682-AC8D-EAC5111720B2}" type="datetimeFigureOut">
              <a:rPr kumimoji="1" lang="ja-JP" altLang="en-US" smtClean="0"/>
              <a:t>2022/5/27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C1D4B-5C5F-4422-9A61-B4FABC7A4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17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星 5 18"/>
          <p:cNvSpPr/>
          <p:nvPr/>
        </p:nvSpPr>
        <p:spPr>
          <a:xfrm rot="20545855">
            <a:off x="4584839" y="2062987"/>
            <a:ext cx="2336266" cy="1755936"/>
          </a:xfrm>
          <a:prstGeom prst="star5">
            <a:avLst>
              <a:gd name="adj" fmla="val 21515"/>
              <a:gd name="hf" fmla="val 105146"/>
              <a:gd name="vf" fmla="val 110557"/>
            </a:avLst>
          </a:prstGeom>
          <a:pattFill prst="dkHorz">
            <a:fgClr>
              <a:srgbClr val="FFFF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: 順次アクセス記憶 20"/>
          <p:cNvSpPr>
            <a:spLocks/>
          </p:cNvSpPr>
          <p:nvPr/>
        </p:nvSpPr>
        <p:spPr>
          <a:xfrm>
            <a:off x="2633" y="2410935"/>
            <a:ext cx="4896000" cy="1872000"/>
          </a:xfrm>
          <a:prstGeom prst="flowChartMagneticTap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76" y="2661667"/>
            <a:ext cx="473398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　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自治会や老人会、学校の授業などに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消費生活センターの相談員などが出向いて、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身近で発生している消費トラブルやその対処法、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消費者被害に遭わないためのポイント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などを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わかりやすくお話します。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7407" y="1460399"/>
            <a:ext cx="6288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　</a:t>
            </a:r>
            <a:r>
              <a:rPr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厚木市消費生活センター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では、悪質商法や消費者トラブルの</a:t>
            </a:r>
            <a:endParaRPr lang="en-US" altLang="ja-JP" sz="1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被害を未然に防止するため、</a:t>
            </a:r>
            <a:r>
              <a:rPr kumimoji="1"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消費生活に関する情報を提供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</a:t>
            </a:r>
            <a:r>
              <a:rPr kumimoji="1" lang="ja-JP" altLang="en-US" sz="17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「出前講座」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を実施しています。</a:t>
            </a:r>
            <a:endParaRPr kumimoji="1"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 flipH="1">
            <a:off x="149962" y="4350732"/>
            <a:ext cx="230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　◇</a:t>
            </a:r>
            <a:r>
              <a:rPr kumimoji="1" lang="ja-JP" altLang="en-US" dirty="0" smtClean="0"/>
              <a:t> </a:t>
            </a:r>
            <a:r>
              <a:rPr kumimoji="1" lang="ja-JP" altLang="en-US" b="1" dirty="0" smtClean="0"/>
              <a:t>講座の内容 ◇</a:t>
            </a:r>
            <a:endParaRPr kumimoji="1" lang="ja-JP" altLang="en-US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78298" y="2751214"/>
            <a:ext cx="1319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費用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は無料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６０分程度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1" name="星 5 40"/>
          <p:cNvSpPr>
            <a:spLocks noChangeAspect="1"/>
          </p:cNvSpPr>
          <p:nvPr/>
        </p:nvSpPr>
        <p:spPr>
          <a:xfrm rot="1264846">
            <a:off x="68052" y="6142405"/>
            <a:ext cx="630936" cy="586856"/>
          </a:xfrm>
          <a:prstGeom prst="star5">
            <a:avLst>
              <a:gd name="adj" fmla="val 21215"/>
              <a:gd name="hf" fmla="val 105146"/>
              <a:gd name="vf" fmla="val 110557"/>
            </a:avLst>
          </a:prstGeom>
          <a:pattFill prst="dkHorz">
            <a:fgClr>
              <a:srgbClr val="FFFF00"/>
            </a:fgClr>
            <a:bgClr>
              <a:schemeClr val="bg1"/>
            </a:bgClr>
          </a:patt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905087" y="4699442"/>
            <a:ext cx="5508000" cy="1716395"/>
            <a:chOff x="912682" y="5716077"/>
            <a:chExt cx="5232033" cy="1800000"/>
          </a:xfrm>
        </p:grpSpPr>
        <p:sp>
          <p:nvSpPr>
            <p:cNvPr id="2" name="正方形/長方形 1"/>
            <p:cNvSpPr/>
            <p:nvPr/>
          </p:nvSpPr>
          <p:spPr>
            <a:xfrm>
              <a:off x="912682" y="5716077"/>
              <a:ext cx="5135704" cy="18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270268" y="6113509"/>
              <a:ext cx="4497087" cy="645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</a:t>
              </a:r>
              <a:r>
                <a:rPr kumimoji="1"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インターネット・スマホのトラブル</a:t>
              </a:r>
              <a:endPara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b="1" dirty="0"/>
                <a:t>　</a:t>
              </a:r>
              <a:r>
                <a:rPr lang="ja-JP" altLang="en-US" b="1" dirty="0" smtClean="0"/>
                <a:t>　</a:t>
              </a:r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（架空請求・通販・オンラインゲームなど）</a:t>
              </a:r>
              <a:endPara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277555" y="5794683"/>
              <a:ext cx="3584282" cy="355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</a:t>
              </a:r>
              <a:r>
                <a:rPr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契約の基礎知識</a:t>
              </a:r>
              <a:endPara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277555" y="7037105"/>
              <a:ext cx="3525630" cy="355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</a:t>
              </a:r>
              <a:r>
                <a:rPr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若者に多い消費者トラブルなど</a:t>
              </a:r>
              <a:endPara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288939" y="6703549"/>
              <a:ext cx="4855776" cy="355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</a:t>
              </a:r>
              <a:r>
                <a:rPr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高齢者を狙う悪質商法等の手口とその対処法</a:t>
              </a:r>
              <a:endPara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991" y="3083229"/>
            <a:ext cx="1248216" cy="176612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353" y="3980497"/>
            <a:ext cx="594000" cy="198000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312850" y="7711780"/>
            <a:ext cx="6272553" cy="2124000"/>
            <a:chOff x="-6849801" y="4211068"/>
            <a:chExt cx="6272553" cy="2124000"/>
          </a:xfrm>
        </p:grpSpPr>
        <p:sp>
          <p:nvSpPr>
            <p:cNvPr id="64" name="正方形/長方形 63"/>
            <p:cNvSpPr/>
            <p:nvPr/>
          </p:nvSpPr>
          <p:spPr>
            <a:xfrm>
              <a:off x="-6849801" y="4211068"/>
              <a:ext cx="6272553" cy="2124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8" name="図 67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0800000" flipV="1">
              <a:off x="-3586836" y="4314413"/>
              <a:ext cx="1911222" cy="296235"/>
            </a:xfrm>
            <a:prstGeom prst="rect">
              <a:avLst/>
            </a:prstGeom>
          </p:spPr>
        </p:pic>
        <p:pic>
          <p:nvPicPr>
            <p:cNvPr id="69" name="図 68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0800000" flipV="1">
              <a:off x="-5481921" y="4312302"/>
              <a:ext cx="1911222" cy="296235"/>
            </a:xfrm>
            <a:prstGeom prst="rect">
              <a:avLst/>
            </a:prstGeom>
          </p:spPr>
        </p:pic>
        <p:pic>
          <p:nvPicPr>
            <p:cNvPr id="71" name="図 70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flipV="1">
              <a:off x="-4259203" y="5973570"/>
              <a:ext cx="1911222" cy="296235"/>
            </a:xfrm>
            <a:prstGeom prst="rect">
              <a:avLst/>
            </a:prstGeom>
          </p:spPr>
        </p:pic>
        <p:pic>
          <p:nvPicPr>
            <p:cNvPr id="81" name="図 80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0800000" flipH="1">
              <a:off x="-6740701" y="5973570"/>
              <a:ext cx="1911222" cy="296235"/>
            </a:xfrm>
            <a:prstGeom prst="rect">
              <a:avLst/>
            </a:prstGeom>
          </p:spPr>
        </p:pic>
        <p:pic>
          <p:nvPicPr>
            <p:cNvPr id="82" name="図 81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0800000">
              <a:off x="-5414787" y="5973570"/>
              <a:ext cx="1911222" cy="296235"/>
            </a:xfrm>
            <a:prstGeom prst="rect">
              <a:avLst/>
            </a:prstGeom>
          </p:spPr>
        </p:pic>
        <p:pic>
          <p:nvPicPr>
            <p:cNvPr id="84" name="図 83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0800000">
              <a:off x="-2608183" y="5976437"/>
              <a:ext cx="1911222" cy="296235"/>
            </a:xfrm>
            <a:prstGeom prst="rect">
              <a:avLst/>
            </a:prstGeom>
          </p:spPr>
        </p:pic>
        <p:pic>
          <p:nvPicPr>
            <p:cNvPr id="83" name="図 82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6200000" flipV="1">
              <a:off x="-1792493" y="5157454"/>
              <a:ext cx="1911222" cy="296235"/>
            </a:xfrm>
            <a:prstGeom prst="rect">
              <a:avLst/>
            </a:prstGeom>
          </p:spPr>
        </p:pic>
        <p:pic>
          <p:nvPicPr>
            <p:cNvPr id="70" name="図 69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0800000" flipV="1">
              <a:off x="-2600913" y="4312303"/>
              <a:ext cx="1911222" cy="296235"/>
            </a:xfrm>
            <a:prstGeom prst="rect">
              <a:avLst/>
            </a:prstGeom>
          </p:spPr>
        </p:pic>
        <p:pic>
          <p:nvPicPr>
            <p:cNvPr id="80" name="図 79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6200000">
              <a:off x="-7552152" y="5166077"/>
              <a:ext cx="1911222" cy="296235"/>
            </a:xfrm>
            <a:prstGeom prst="rect">
              <a:avLst/>
            </a:prstGeom>
          </p:spPr>
        </p:pic>
        <p:pic>
          <p:nvPicPr>
            <p:cNvPr id="79" name="図 78"/>
            <p:cNvPicPr>
              <a:picLocks noChangeAspect="1"/>
            </p:cNvPicPr>
            <p:nvPr/>
          </p:nvPicPr>
          <p:blipFill rotWithShape="1">
            <a:blip r:embed="rId4"/>
            <a:srcRect t="1" r="3398" b="79532"/>
            <a:stretch/>
          </p:blipFill>
          <p:spPr>
            <a:xfrm rot="10800000" flipH="1" flipV="1">
              <a:off x="-6740702" y="4311470"/>
              <a:ext cx="1911222" cy="296235"/>
            </a:xfrm>
            <a:prstGeom prst="rect">
              <a:avLst/>
            </a:prstGeom>
          </p:spPr>
        </p:pic>
        <p:sp>
          <p:nvSpPr>
            <p:cNvPr id="75" name="テキスト ボックス 74"/>
            <p:cNvSpPr txBox="1"/>
            <p:nvPr/>
          </p:nvSpPr>
          <p:spPr>
            <a:xfrm>
              <a:off x="-6448422" y="4604013"/>
              <a:ext cx="5476960" cy="12926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</a:t>
              </a:r>
              <a:r>
                <a:rPr kumimoji="1" lang="ja-JP" altLang="en-US" sz="14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🔶◇問合せ先◇🔶</a:t>
              </a:r>
              <a:endParaRPr kumimoji="1" lang="en-US" altLang="ja-JP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r>
                <a:rPr lang="ja-JP" altLang="en-US" sz="16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</a:t>
              </a:r>
              <a:r>
                <a:rPr lang="ja-JP" altLang="en-US" sz="15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厚木市消費</a:t>
              </a:r>
              <a:r>
                <a:rPr lang="ja-JP" altLang="en-US" sz="15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生活</a:t>
              </a:r>
              <a:r>
                <a:rPr lang="ja-JP" altLang="en-US" sz="15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センター</a:t>
              </a:r>
              <a:endParaRPr lang="en-US" altLang="ja-JP" sz="15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r>
                <a:rPr kumimoji="1" lang="ja-JP" altLang="en-US" sz="16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　</a:t>
              </a:r>
              <a:r>
                <a:rPr kumimoji="1" lang="ja-JP" altLang="en-US" sz="15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電話</a:t>
              </a:r>
              <a:r>
                <a:rPr kumimoji="1" lang="ja-JP" altLang="en-US" sz="16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０４６－２２５－２１５５</a:t>
              </a:r>
              <a:endParaRPr kumimoji="1" lang="en-US" altLang="ja-JP" sz="16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r>
                <a:rPr lang="ja-JP" altLang="en-US" sz="16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　</a:t>
              </a:r>
              <a:r>
                <a:rPr lang="en-US" altLang="ja-JP" sz="15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FAX </a:t>
              </a:r>
              <a:r>
                <a:rPr lang="ja-JP" altLang="en-US" sz="16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０４６－２９４－５８０１</a:t>
              </a:r>
              <a:endParaRPr lang="en-US" altLang="ja-JP" sz="16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r>
                <a:rPr kumimoji="1" lang="ja-JP" altLang="en-US" sz="16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　</a:t>
              </a:r>
              <a:r>
                <a:rPr kumimoji="1" lang="ja-JP" altLang="en-US" sz="13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厚木市栄町１－１６－１５　厚木商工会議所４階</a:t>
              </a:r>
              <a:r>
                <a:rPr kumimoji="1" lang="ja-JP" altLang="en-US" sz="1600" b="1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</a:t>
              </a:r>
              <a:r>
                <a:rPr kumimoji="1" lang="ja-JP" altLang="en-US" sz="1600" b="1" dirty="0" smtClean="0"/>
                <a:t>　</a:t>
              </a:r>
              <a:r>
                <a:rPr kumimoji="1" lang="ja-JP" altLang="en-US" sz="1600" dirty="0" smtClean="0"/>
                <a:t>　</a:t>
              </a:r>
              <a:endParaRPr kumimoji="1" lang="ja-JP" altLang="en-US" sz="1600" dirty="0"/>
            </a:p>
          </p:txBody>
        </p:sp>
      </p:grpSp>
      <p:sp>
        <p:nvSpPr>
          <p:cNvPr id="16" name="星 5 15"/>
          <p:cNvSpPr>
            <a:spLocks noChangeAspect="1"/>
          </p:cNvSpPr>
          <p:nvPr/>
        </p:nvSpPr>
        <p:spPr>
          <a:xfrm rot="16200000">
            <a:off x="179166" y="6740655"/>
            <a:ext cx="176057" cy="176057"/>
          </a:xfrm>
          <a:prstGeom prst="star5">
            <a:avLst/>
          </a:prstGeom>
          <a:pattFill prst="dkHorz">
            <a:fgClr>
              <a:srgbClr val="FFFF00"/>
            </a:fgClr>
            <a:bgClr>
              <a:schemeClr val="bg1"/>
            </a:bgClr>
          </a:patt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星 5 47"/>
          <p:cNvSpPr>
            <a:spLocks noChangeAspect="1"/>
          </p:cNvSpPr>
          <p:nvPr/>
        </p:nvSpPr>
        <p:spPr>
          <a:xfrm rot="16200000">
            <a:off x="331566" y="6893055"/>
            <a:ext cx="176057" cy="176057"/>
          </a:xfrm>
          <a:prstGeom prst="star5">
            <a:avLst/>
          </a:prstGeom>
          <a:pattFill prst="dkHorz">
            <a:fgClr>
              <a:srgbClr val="FFFF00"/>
            </a:fgClr>
            <a:bgClr>
              <a:schemeClr val="bg1"/>
            </a:bgClr>
          </a:patt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星 5 48"/>
          <p:cNvSpPr>
            <a:spLocks noChangeAspect="1"/>
          </p:cNvSpPr>
          <p:nvPr/>
        </p:nvSpPr>
        <p:spPr>
          <a:xfrm rot="16200000">
            <a:off x="6040174" y="7490686"/>
            <a:ext cx="176057" cy="176057"/>
          </a:xfrm>
          <a:prstGeom prst="star5">
            <a:avLst/>
          </a:prstGeom>
          <a:pattFill prst="dkHorz">
            <a:fgClr>
              <a:srgbClr val="FFFF00"/>
            </a:fgClr>
            <a:bgClr>
              <a:schemeClr val="bg1"/>
            </a:bgClr>
          </a:patt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星 5 49"/>
          <p:cNvSpPr>
            <a:spLocks noChangeAspect="1"/>
          </p:cNvSpPr>
          <p:nvPr/>
        </p:nvSpPr>
        <p:spPr>
          <a:xfrm rot="16200000">
            <a:off x="6149710" y="7232656"/>
            <a:ext cx="288000" cy="288000"/>
          </a:xfrm>
          <a:prstGeom prst="star5">
            <a:avLst/>
          </a:prstGeom>
          <a:pattFill prst="dkHorz">
            <a:fgClr>
              <a:srgbClr val="FFFF00"/>
            </a:fgClr>
            <a:bgClr>
              <a:schemeClr val="bg1"/>
            </a:bgClr>
          </a:patt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 flipH="1">
            <a:off x="562115" y="6643264"/>
            <a:ext cx="63973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月～金曜日の９時～１６時</a:t>
            </a:r>
            <a:endParaRPr kumimoji="1"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（年末年始、祝日を除く）</a:t>
            </a:r>
            <a:endParaRPr kumimoji="1"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会場の確保、再生用の機器など使用の場合はその準備をお願いします。</a:t>
            </a:r>
            <a:endParaRPr lang="en-US" altLang="ja-JP" sz="1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まずはお電話のうえ、事前相談をお願いします。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847" y="4062120"/>
            <a:ext cx="2281398" cy="152093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251" y="5638051"/>
            <a:ext cx="1773656" cy="1773656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93" y="4699442"/>
            <a:ext cx="1768123" cy="1768123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5684742" y="7082272"/>
            <a:ext cx="1182208" cy="201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©</a:t>
            </a:r>
            <a:r>
              <a:rPr lang="ja-JP" altLang="en-US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神奈川県</a:t>
            </a:r>
            <a:r>
              <a:rPr lang="en-US" altLang="ja-JP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2013</a:t>
            </a:r>
            <a:endParaRPr kumimoji="1" lang="ja-JP" altLang="en-US" sz="8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441134" y="5523766"/>
            <a:ext cx="1126658" cy="134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©</a:t>
            </a:r>
            <a:r>
              <a:rPr lang="ja-JP" altLang="en-US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神奈川県</a:t>
            </a:r>
            <a:r>
              <a:rPr lang="en-US" altLang="ja-JP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2013</a:t>
            </a:r>
            <a:endParaRPr kumimoji="1" lang="ja-JP" altLang="en-US" sz="8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91156" y="6246696"/>
            <a:ext cx="1182208" cy="201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©</a:t>
            </a:r>
            <a:r>
              <a:rPr lang="ja-JP" altLang="en-US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神奈川県</a:t>
            </a:r>
            <a:r>
              <a:rPr lang="en-US" altLang="ja-JP" sz="800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2013</a:t>
            </a:r>
            <a:endParaRPr kumimoji="1" lang="ja-JP" altLang="en-US" sz="800" dirty="0">
              <a:solidFill>
                <a:srgbClr val="0070C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79362" y="165155"/>
            <a:ext cx="62884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mtClean="0"/>
              <a:t>　</a:t>
            </a:r>
            <a:r>
              <a:rPr lang="ja-JP" altLang="en-US" b="1" smtClean="0"/>
              <a:t>　</a:t>
            </a:r>
            <a:r>
              <a:rPr lang="ja-JP" altLang="en-US" sz="4400" b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消費</a:t>
            </a:r>
            <a:r>
              <a:rPr lang="ja-JP" altLang="en-US" sz="44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生活出前</a:t>
            </a:r>
            <a:r>
              <a:rPr lang="ja-JP" altLang="en-US" sz="44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講座</a:t>
            </a:r>
            <a:endParaRPr lang="en-US" altLang="ja-JP" sz="4400" b="1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171699" y="995327"/>
            <a:ext cx="4504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を活用してみませんか</a:t>
            </a:r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1368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</TotalTime>
  <Words>82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HGP創英ﾌﾟﾚｾﾞﾝｽEB</vt:lpstr>
      <vt:lpstr>HGP創英角ﾎﾟｯﾌﾟ体</vt:lpstr>
      <vt:lpstr>HGS創英角ｺﾞｼｯｸUB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宮治 信介</cp:lastModifiedBy>
  <cp:revision>64</cp:revision>
  <cp:lastPrinted>2022-05-11T06:24:58Z</cp:lastPrinted>
  <dcterms:created xsi:type="dcterms:W3CDTF">2022-04-15T04:34:43Z</dcterms:created>
  <dcterms:modified xsi:type="dcterms:W3CDTF">2022-05-27T08:09:16Z</dcterms:modified>
</cp:coreProperties>
</file>