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2" d="100"/>
          <a:sy n="72"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4278760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1242497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005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770349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7941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762447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3456394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2023089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2357161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1716684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3EF4A8A-43A6-471D-AE2D-8C60BF813C8C}" type="datetimeFigureOut">
              <a:rPr kumimoji="1" lang="ja-JP" altLang="en-US" smtClean="0"/>
              <a:t>2024/6/25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4096035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F4A8A-43A6-471D-AE2D-8C60BF813C8C}" type="datetimeFigureOut">
              <a:rPr kumimoji="1" lang="ja-JP" altLang="en-US" smtClean="0"/>
              <a:t>2024/6/25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389D3-F134-4A2D-A434-3CE89B006D17}" type="slidenum">
              <a:rPr kumimoji="1" lang="ja-JP" altLang="en-US" smtClean="0"/>
              <a:t>‹#›</a:t>
            </a:fld>
            <a:endParaRPr kumimoji="1" lang="ja-JP" altLang="en-US"/>
          </a:p>
        </p:txBody>
      </p:sp>
    </p:spTree>
    <p:extLst>
      <p:ext uri="{BB962C8B-B14F-4D97-AF65-F5344CB8AC3E}">
        <p14:creationId xmlns:p14="http://schemas.microsoft.com/office/powerpoint/2010/main" val="29782629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a:latin typeface="Meiryo UI" panose="020B0604030504040204" pitchFamily="50" charset="-128"/>
                <a:ea typeface="Meiryo UI" panose="020B0604030504040204" pitchFamily="50" charset="-128"/>
              </a:rPr>
              <a:t>令和５年度</a:t>
            </a:r>
            <a:br>
              <a:rPr kumimoji="1" lang="en-US" altLang="ja-JP" dirty="0">
                <a:latin typeface="Meiryo UI" panose="020B0604030504040204" pitchFamily="50" charset="-128"/>
                <a:ea typeface="Meiryo UI" panose="020B0604030504040204" pitchFamily="50" charset="-128"/>
              </a:rPr>
            </a:br>
            <a:r>
              <a:rPr kumimoji="1" lang="ja-JP" altLang="en-US" dirty="0">
                <a:latin typeface="Meiryo UI" panose="020B0604030504040204" pitchFamily="50" charset="-128"/>
                <a:ea typeface="Meiryo UI" panose="020B0604030504040204" pitchFamily="50" charset="-128"/>
              </a:rPr>
              <a:t>厚木市</a:t>
            </a:r>
            <a:r>
              <a:rPr lang="ja-JP" altLang="en-US" dirty="0">
                <a:latin typeface="Meiryo UI" panose="020B0604030504040204" pitchFamily="50" charset="-128"/>
                <a:ea typeface="Meiryo UI" panose="020B0604030504040204" pitchFamily="50" charset="-128"/>
              </a:rPr>
              <a:t>総合防災訓練</a:t>
            </a:r>
            <a:br>
              <a:rPr lang="en-US" altLang="ja-JP" dirty="0">
                <a:latin typeface="Meiryo UI" panose="020B0604030504040204" pitchFamily="50" charset="-128"/>
                <a:ea typeface="Meiryo UI" panose="020B0604030504040204" pitchFamily="50" charset="-128"/>
              </a:rPr>
            </a:br>
            <a:r>
              <a:rPr lang="ja-JP" altLang="en-US" dirty="0">
                <a:latin typeface="Meiryo UI" panose="020B0604030504040204" pitchFamily="50" charset="-128"/>
                <a:ea typeface="Meiryo UI" panose="020B0604030504040204" pitchFamily="50" charset="-128"/>
              </a:rPr>
              <a:t>自主防災隊訓練事例</a:t>
            </a:r>
            <a:endParaRPr kumimoji="1" lang="ja-JP" altLang="en-US"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202372" y="4739958"/>
            <a:ext cx="7429500" cy="1655762"/>
          </a:xfrm>
        </p:spPr>
        <p:txBody>
          <a:bodyPr/>
          <a:lstStyle/>
          <a:p>
            <a:r>
              <a:rPr kumimoji="1" lang="ja-JP" altLang="en-US" dirty="0">
                <a:latin typeface="Meiryo UI" panose="020B0604030504040204" pitchFamily="50" charset="-128"/>
                <a:ea typeface="Meiryo UI" panose="020B0604030504040204" pitchFamily="50" charset="-128"/>
              </a:rPr>
              <a:t>厚木市　</a:t>
            </a:r>
            <a:r>
              <a:rPr lang="ja-JP" altLang="en-US" dirty="0">
                <a:latin typeface="Meiryo UI" panose="020B0604030504040204" pitchFamily="50" charset="-128"/>
                <a:ea typeface="Meiryo UI" panose="020B0604030504040204" pitchFamily="50" charset="-128"/>
              </a:rPr>
              <a:t>企画部</a:t>
            </a:r>
            <a:r>
              <a:rPr kumimoji="1" lang="ja-JP" altLang="en-US" dirty="0">
                <a:latin typeface="Meiryo UI" panose="020B0604030504040204" pitchFamily="50" charset="-128"/>
                <a:ea typeface="Meiryo UI" panose="020B0604030504040204" pitchFamily="50" charset="-128"/>
              </a:rPr>
              <a:t>　危機管理課</a:t>
            </a:r>
          </a:p>
        </p:txBody>
      </p:sp>
      <p:cxnSp>
        <p:nvCxnSpPr>
          <p:cNvPr id="4" name="直線コネクタ 3"/>
          <p:cNvCxnSpPr/>
          <p:nvPr/>
        </p:nvCxnSpPr>
        <p:spPr>
          <a:xfrm>
            <a:off x="416242" y="3845878"/>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1403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事例１　ドローン飛行訓練の実施</a:t>
            </a:r>
          </a:p>
        </p:txBody>
      </p:sp>
      <p:sp>
        <p:nvSpPr>
          <p:cNvPr id="3" name="コンテンツ プレースホルダー 2"/>
          <p:cNvSpPr>
            <a:spLocks noGrp="1"/>
          </p:cNvSpPr>
          <p:nvPr>
            <p:ph idx="1"/>
          </p:nvPr>
        </p:nvSpPr>
        <p:spPr>
          <a:xfrm>
            <a:off x="681037" y="1384613"/>
            <a:ext cx="8543925" cy="956627"/>
          </a:xfrm>
        </p:spPr>
        <p:txBody>
          <a:bodyPr/>
          <a:lstStyle/>
          <a:p>
            <a:r>
              <a:rPr kumimoji="1" lang="ja-JP" altLang="en-US" dirty="0">
                <a:latin typeface="Meiryo UI" panose="020B0604030504040204" pitchFamily="50" charset="-128"/>
                <a:ea typeface="Meiryo UI" panose="020B0604030504040204" pitchFamily="50" charset="-128"/>
              </a:rPr>
              <a:t>震災想定訓練の中で、ドローンを使った訓練を実施。</a:t>
            </a:r>
            <a:endParaRPr kumimoji="1" lang="en-US" altLang="ja-JP" dirty="0">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016317" y="853440"/>
            <a:ext cx="8543925" cy="508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800" dirty="0">
                <a:latin typeface="Meiryo UI" panose="020B0604030504040204" pitchFamily="50" charset="-128"/>
                <a:ea typeface="Meiryo UI" panose="020B0604030504040204" pitchFamily="50" charset="-128"/>
              </a:rPr>
              <a:t>（上飯山　自主防災隊）</a:t>
            </a:r>
          </a:p>
        </p:txBody>
      </p:sp>
      <p:graphicFrame>
        <p:nvGraphicFramePr>
          <p:cNvPr id="5" name="表 4"/>
          <p:cNvGraphicFramePr>
            <a:graphicFrameLocks noGrp="1"/>
          </p:cNvGraphicFramePr>
          <p:nvPr>
            <p:extLst>
              <p:ext uri="{D42A27DB-BD31-4B8C-83A1-F6EECF244321}">
                <p14:modId xmlns:p14="http://schemas.microsoft.com/office/powerpoint/2010/main" val="3239706881"/>
              </p:ext>
            </p:extLst>
          </p:nvPr>
        </p:nvGraphicFramePr>
        <p:xfrm>
          <a:off x="681037" y="2138057"/>
          <a:ext cx="8686483" cy="4441509"/>
        </p:xfrm>
        <a:graphic>
          <a:graphicData uri="http://schemas.openxmlformats.org/drawingml/2006/table">
            <a:tbl>
              <a:tblPr firstRow="1" bandRow="1">
                <a:tableStyleId>{5C22544A-7EE6-4342-B048-85BDC9FD1C3A}</a:tableStyleId>
              </a:tblPr>
              <a:tblGrid>
                <a:gridCol w="1615233">
                  <a:extLst>
                    <a:ext uri="{9D8B030D-6E8A-4147-A177-3AD203B41FA5}">
                      <a16:colId xmlns:a16="http://schemas.microsoft.com/office/drawing/2014/main" val="20000"/>
                    </a:ext>
                  </a:extLst>
                </a:gridCol>
                <a:gridCol w="7071250">
                  <a:extLst>
                    <a:ext uri="{9D8B030D-6E8A-4147-A177-3AD203B41FA5}">
                      <a16:colId xmlns:a16="http://schemas.microsoft.com/office/drawing/2014/main" val="20001"/>
                    </a:ext>
                  </a:extLst>
                </a:gridCol>
              </a:tblGrid>
              <a:tr h="509589">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591462">
                <a:tc>
                  <a:txBody>
                    <a:bodyPr/>
                    <a:lstStyle/>
                    <a:p>
                      <a:r>
                        <a:rPr kumimoji="1" lang="en-US" altLang="ja-JP" dirty="0">
                          <a:latin typeface="Meiryo UI" panose="020B0604030504040204" pitchFamily="50" charset="-128"/>
                          <a:ea typeface="Meiryo UI" panose="020B0604030504040204" pitchFamily="50" charset="-128"/>
                        </a:rPr>
                        <a:t>8</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30</a:t>
                      </a: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9</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00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広報訓練</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・消防団による訓練開始のお知らせ</a:t>
                      </a:r>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591462">
                <a:tc>
                  <a:txBody>
                    <a:bodyPr/>
                    <a:lstStyle/>
                    <a:p>
                      <a:r>
                        <a:rPr kumimoji="1" lang="en-US" altLang="ja-JP" dirty="0">
                          <a:latin typeface="Meiryo UI" panose="020B0604030504040204" pitchFamily="50" charset="-128"/>
                          <a:ea typeface="Meiryo UI" panose="020B0604030504040204" pitchFamily="50" charset="-128"/>
                        </a:rPr>
                        <a:t>9:00</a:t>
                      </a: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9:50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器具取扱訓練</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・班ごとの人数確認（人員掌握及び安否確認）</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・一時避難所設営訓練（テントの設営）</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・訓練用</a:t>
                      </a:r>
                      <a:r>
                        <a:rPr kumimoji="1" lang="en-US" altLang="ja-JP" dirty="0">
                          <a:latin typeface="Meiryo UI" panose="020B0604030504040204" pitchFamily="50" charset="-128"/>
                          <a:ea typeface="Meiryo UI" panose="020B0604030504040204" pitchFamily="50" charset="-128"/>
                        </a:rPr>
                        <a:t>AED</a:t>
                      </a:r>
                      <a:r>
                        <a:rPr kumimoji="1" lang="ja-JP" altLang="en-US" dirty="0">
                          <a:latin typeface="Meiryo UI" panose="020B0604030504040204" pitchFamily="50" charset="-128"/>
                          <a:ea typeface="Meiryo UI" panose="020B0604030504040204" pitchFamily="50" charset="-128"/>
                        </a:rPr>
                        <a:t>を使用した心肺蘇生訓練や応急担架作成訓練等の器具取扱訓練</a:t>
                      </a:r>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60207863"/>
                  </a:ext>
                </a:extLst>
              </a:tr>
              <a:tr h="591462">
                <a:tc>
                  <a:txBody>
                    <a:bodyPr/>
                    <a:lstStyle/>
                    <a:p>
                      <a:r>
                        <a:rPr kumimoji="1" lang="en-US" altLang="ja-JP" dirty="0">
                          <a:latin typeface="Meiryo UI" panose="020B0604030504040204" pitchFamily="50" charset="-128"/>
                          <a:ea typeface="Meiryo UI" panose="020B0604030504040204" pitchFamily="50" charset="-128"/>
                        </a:rPr>
                        <a:t>9:50</a:t>
                      </a: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10:30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震災想定訓練</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・ドローンによる被災地飛行検索訓練、瓦礫救出訓練、消火器による消火訓練、要救助者搬送訓練、心肺蘇生訓練</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・消防団員によるドローン飛行体験</a:t>
                      </a:r>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87286020"/>
                  </a:ext>
                </a:extLst>
              </a:tr>
              <a:tr h="591462">
                <a:tc>
                  <a:txBody>
                    <a:bodyPr/>
                    <a:lstStyle/>
                    <a:p>
                      <a:r>
                        <a:rPr kumimoji="1" lang="en-US" altLang="ja-JP" dirty="0">
                          <a:latin typeface="Meiryo UI" panose="020B0604030504040204" pitchFamily="50" charset="-128"/>
                          <a:ea typeface="Meiryo UI" panose="020B0604030504040204" pitchFamily="50" charset="-128"/>
                        </a:rPr>
                        <a:t>10:30</a:t>
                      </a: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11:00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撤収作業訓練</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・一時避難所撤収訓練</a:t>
                      </a:r>
                      <a:endParaRPr kumimoji="1" lang="en-US" altLang="ja-JP"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35388397"/>
                  </a:ext>
                </a:extLst>
              </a:tr>
            </a:tbl>
          </a:graphicData>
        </a:graphic>
      </p:graphicFrame>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87832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事例２　</a:t>
            </a:r>
            <a:r>
              <a:rPr lang="ja-JP" altLang="en-US" sz="2800" dirty="0">
                <a:latin typeface="Meiryo UI" panose="020B0604030504040204" pitchFamily="50" charset="-128"/>
                <a:ea typeface="Meiryo UI" panose="020B0604030504040204" pitchFamily="50" charset="-128"/>
              </a:rPr>
              <a:t>一時避難所開設訓練</a:t>
            </a:r>
            <a:endParaRPr kumimoji="1" lang="ja-JP" altLang="en-US" sz="28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681037" y="1384613"/>
            <a:ext cx="8543925" cy="956627"/>
          </a:xfrm>
        </p:spPr>
        <p:txBody>
          <a:bodyPr>
            <a:normAutofit/>
          </a:bodyPr>
          <a:lstStyle/>
          <a:p>
            <a:r>
              <a:rPr kumimoji="1" lang="ja-JP" altLang="en-US" dirty="0">
                <a:latin typeface="Meiryo UI" panose="020B0604030504040204" pitchFamily="50" charset="-128"/>
                <a:ea typeface="Meiryo UI" panose="020B0604030504040204" pitchFamily="50" charset="-128"/>
              </a:rPr>
              <a:t>自主防災隊が防災テントや簡易トレイの設営を指導しながら参加者が設営。</a:t>
            </a:r>
          </a:p>
        </p:txBody>
      </p:sp>
      <p:sp>
        <p:nvSpPr>
          <p:cNvPr id="4" name="タイトル 1"/>
          <p:cNvSpPr txBox="1">
            <a:spLocks/>
          </p:cNvSpPr>
          <p:nvPr/>
        </p:nvSpPr>
        <p:spPr>
          <a:xfrm>
            <a:off x="1016317" y="853440"/>
            <a:ext cx="8543925" cy="508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800" dirty="0">
                <a:latin typeface="Meiryo UI" panose="020B0604030504040204" pitchFamily="50" charset="-128"/>
                <a:ea typeface="Meiryo UI" panose="020B0604030504040204" pitchFamily="50" charset="-128"/>
              </a:rPr>
              <a:t>（妻田中央　自主防災隊）</a:t>
            </a:r>
          </a:p>
        </p:txBody>
      </p:sp>
      <p:graphicFrame>
        <p:nvGraphicFramePr>
          <p:cNvPr id="5" name="表 4"/>
          <p:cNvGraphicFramePr>
            <a:graphicFrameLocks noGrp="1"/>
          </p:cNvGraphicFramePr>
          <p:nvPr>
            <p:extLst>
              <p:ext uri="{D42A27DB-BD31-4B8C-83A1-F6EECF244321}">
                <p14:modId xmlns:p14="http://schemas.microsoft.com/office/powerpoint/2010/main" val="2605796066"/>
              </p:ext>
            </p:extLst>
          </p:nvPr>
        </p:nvGraphicFramePr>
        <p:xfrm>
          <a:off x="609757" y="2582973"/>
          <a:ext cx="8686484" cy="3666051"/>
        </p:xfrm>
        <a:graphic>
          <a:graphicData uri="http://schemas.openxmlformats.org/drawingml/2006/table">
            <a:tbl>
              <a:tblPr firstRow="1" bandRow="1">
                <a:tableStyleId>{5C22544A-7EE6-4342-B048-85BDC9FD1C3A}</a:tableStyleId>
              </a:tblPr>
              <a:tblGrid>
                <a:gridCol w="1615234">
                  <a:extLst>
                    <a:ext uri="{9D8B030D-6E8A-4147-A177-3AD203B41FA5}">
                      <a16:colId xmlns:a16="http://schemas.microsoft.com/office/drawing/2014/main" val="20000"/>
                    </a:ext>
                  </a:extLst>
                </a:gridCol>
                <a:gridCol w="7071250">
                  <a:extLst>
                    <a:ext uri="{9D8B030D-6E8A-4147-A177-3AD203B41FA5}">
                      <a16:colId xmlns:a16="http://schemas.microsoft.com/office/drawing/2014/main" val="20001"/>
                    </a:ext>
                  </a:extLst>
                </a:gridCol>
              </a:tblGrid>
              <a:tr h="509589">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663831">
                <a:tc>
                  <a:txBody>
                    <a:bodyPr/>
                    <a:lstStyle/>
                    <a:p>
                      <a:r>
                        <a:rPr kumimoji="1" lang="en-US" altLang="ja-JP" dirty="0">
                          <a:latin typeface="Meiryo UI" panose="020B0604030504040204" pitchFamily="50" charset="-128"/>
                          <a:ea typeface="Meiryo UI" panose="020B0604030504040204" pitchFamily="50" charset="-128"/>
                        </a:rPr>
                        <a:t>8</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30</a:t>
                      </a:r>
                    </a:p>
                    <a:p>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8</a:t>
                      </a:r>
                      <a:r>
                        <a:rPr kumimoji="1" lang="ja-JP" altLang="en-US" dirty="0">
                          <a:latin typeface="Meiryo UI" panose="020B0604030504040204" pitchFamily="50" charset="-128"/>
                          <a:ea typeface="Meiryo UI" panose="020B0604030504040204" pitchFamily="50" charset="-128"/>
                        </a:rPr>
                        <a:t>：</a:t>
                      </a:r>
                      <a:r>
                        <a:rPr kumimoji="1" lang="en-US" altLang="ja-JP" dirty="0">
                          <a:latin typeface="Meiryo UI" panose="020B0604030504040204" pitchFamily="50" charset="-128"/>
                          <a:ea typeface="Meiryo UI" panose="020B0604030504040204" pitchFamily="50" charset="-128"/>
                        </a:rPr>
                        <a:t>45</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【初動訓練】</a:t>
                      </a:r>
                    </a:p>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・安全確保行動（シェイクアウト）</a:t>
                      </a:r>
                      <a:endParaRPr kumimoji="1" lang="ja-JP" altLang="en-US"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1"/>
                  </a:ext>
                </a:extLst>
              </a:tr>
              <a:tr h="663831">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9</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9</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30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避難誘導</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訓練】</a:t>
                      </a:r>
                      <a:endParaRPr kumimoji="1" lang="en-US"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・各</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4</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地区の参加者をそれぞれの一時集合場所に集め、参加者確認・人数確認をしたうえで参加者全員を東河原第</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2</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公園に避難誘導</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0002"/>
                  </a:ext>
                </a:extLst>
              </a:tr>
              <a:tr h="663831">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10</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10</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40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dirty="0">
                          <a:latin typeface="Meiryo UI" panose="020B0604030504040204" pitchFamily="50" charset="-128"/>
                          <a:ea typeface="Meiryo UI" panose="020B0604030504040204" pitchFamily="50" charset="-128"/>
                        </a:rPr>
                        <a:t>【</a:t>
                      </a:r>
                      <a:r>
                        <a:rPr kumimoji="1" lang="ja-JP" altLang="en-US" dirty="0">
                          <a:latin typeface="Meiryo UI" panose="020B0604030504040204" pitchFamily="50" charset="-128"/>
                          <a:ea typeface="Meiryo UI" panose="020B0604030504040204" pitchFamily="50" charset="-128"/>
                        </a:rPr>
                        <a:t>一時避難所開設</a:t>
                      </a:r>
                      <a:r>
                        <a:rPr kumimoji="1" lang="en-US" altLang="ja-JP" dirty="0">
                          <a:latin typeface="Meiryo UI" panose="020B0604030504040204" pitchFamily="50" charset="-128"/>
                          <a:ea typeface="Meiryo UI" panose="020B0604030504040204" pitchFamily="50" charset="-128"/>
                        </a:rPr>
                        <a:t>】</a:t>
                      </a:r>
                    </a:p>
                    <a:p>
                      <a:r>
                        <a:rPr kumimoji="1" lang="ja-JP" altLang="en-US" dirty="0">
                          <a:latin typeface="Meiryo UI" panose="020B0604030504040204" pitchFamily="50" charset="-128"/>
                          <a:ea typeface="Meiryo UI" panose="020B0604030504040204" pitchFamily="50" charset="-128"/>
                        </a:rPr>
                        <a:t>自主防災隊</a:t>
                      </a:r>
                      <a:r>
                        <a:rPr kumimoji="1" lang="en-US" altLang="ja-JP" dirty="0">
                          <a:latin typeface="Meiryo UI" panose="020B0604030504040204" pitchFamily="50" charset="-128"/>
                          <a:ea typeface="Meiryo UI" panose="020B0604030504040204" pitchFamily="50" charset="-128"/>
                        </a:rPr>
                        <a:t>18</a:t>
                      </a:r>
                      <a:r>
                        <a:rPr kumimoji="1" lang="ja-JP" altLang="en-US" dirty="0">
                          <a:latin typeface="Meiryo UI" panose="020B0604030504040204" pitchFamily="50" charset="-128"/>
                          <a:ea typeface="Meiryo UI" panose="020B0604030504040204" pitchFamily="50" charset="-128"/>
                        </a:rPr>
                        <a:t>名が防災テント、簡易トイレ設営をしながら参加者が設営、水消火器で消火器使用訓練</a:t>
                      </a:r>
                    </a:p>
                  </a:txBody>
                  <a:tcPr/>
                </a:tc>
                <a:extLst>
                  <a:ext uri="{0D108BD9-81ED-4DB2-BD59-A6C34878D82A}">
                    <a16:rowId xmlns:a16="http://schemas.microsoft.com/office/drawing/2014/main" val="10003"/>
                  </a:ext>
                </a:extLst>
              </a:tr>
              <a:tr h="663831">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10</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a:solidFill>
                            <a:schemeClr val="dk1"/>
                          </a:solidFill>
                          <a:effectLst/>
                          <a:latin typeface="Meiryo UI" panose="020B0604030504040204" pitchFamily="50" charset="-128"/>
                          <a:ea typeface="Meiryo UI" panose="020B0604030504040204" pitchFamily="50" charset="-128"/>
                          <a:cs typeface="+mn-cs"/>
                        </a:rPr>
                        <a:t>40</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p>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11</a:t>
                      </a:r>
                      <a:r>
                        <a:rPr kumimoji="1" lang="ja-JP"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00</a:t>
                      </a:r>
                      <a:endParaRPr kumimoji="1" lang="ja-JP" altLang="en-US" dirty="0">
                        <a:latin typeface="Meiryo UI" panose="020B0604030504040204" pitchFamily="50" charset="-128"/>
                        <a:ea typeface="Meiryo UI" panose="020B0604030504040204" pitchFamily="50" charset="-128"/>
                      </a:endParaRPr>
                    </a:p>
                  </a:txBody>
                  <a:tcPr anchor="ctr"/>
                </a:tc>
                <a:tc>
                  <a:txBody>
                    <a:bodyPr/>
                    <a:lstStyle/>
                    <a:p>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a:t>
                      </a:r>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防災トイレベンチ確認</a:t>
                      </a:r>
                      <a:r>
                        <a:rPr kumimoji="1" lang="en-US" altLang="ja-JP" sz="1800" kern="1200" dirty="0">
                          <a:solidFill>
                            <a:schemeClr val="dk1"/>
                          </a:solidFill>
                          <a:effectLst/>
                          <a:latin typeface="Meiryo UI" panose="020B0604030504040204" pitchFamily="50" charset="-128"/>
                          <a:ea typeface="Meiryo UI" panose="020B0604030504040204" pitchFamily="50" charset="-128"/>
                          <a:cs typeface="+mn-cs"/>
                        </a:rPr>
                        <a:t>】</a:t>
                      </a:r>
                    </a:p>
                    <a:p>
                      <a:r>
                        <a:rPr kumimoji="1" lang="ja-JP" altLang="en-US" sz="1800" kern="1200" dirty="0">
                          <a:solidFill>
                            <a:schemeClr val="dk1"/>
                          </a:solidFill>
                          <a:effectLst/>
                          <a:latin typeface="Meiryo UI" panose="020B0604030504040204" pitchFamily="50" charset="-128"/>
                          <a:ea typeface="Meiryo UI" panose="020B0604030504040204" pitchFamily="50" charset="-128"/>
                          <a:cs typeface="+mn-cs"/>
                        </a:rPr>
                        <a:t>公園内設置の防災トイレベンチを防災隊長が確認</a:t>
                      </a:r>
                      <a:endParaRPr kumimoji="1" lang="ja-JP" altLang="ja-JP" sz="1800" kern="1200" dirty="0">
                        <a:solidFill>
                          <a:schemeClr val="dk1"/>
                        </a:solidFill>
                        <a:effectLst/>
                        <a:latin typeface="Meiryo UI" panose="020B0604030504040204" pitchFamily="50" charset="-128"/>
                        <a:ea typeface="Meiryo UI" panose="020B0604030504040204" pitchFamily="50" charset="-128"/>
                        <a:cs typeface="+mn-cs"/>
                      </a:endParaRPr>
                    </a:p>
                  </a:txBody>
                  <a:tcPr/>
                </a:tc>
                <a:extLst>
                  <a:ext uri="{0D108BD9-81ED-4DB2-BD59-A6C34878D82A}">
                    <a16:rowId xmlns:a16="http://schemas.microsoft.com/office/drawing/2014/main" val="10004"/>
                  </a:ext>
                </a:extLst>
              </a:tr>
            </a:tbl>
          </a:graphicData>
        </a:graphic>
      </p:graphicFrame>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7830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事例３　</a:t>
            </a:r>
            <a:r>
              <a:rPr lang="ja-JP" altLang="ja-JP" sz="2800" dirty="0">
                <a:latin typeface="Meiryo UI" panose="020B0604030504040204" pitchFamily="50" charset="-128"/>
                <a:ea typeface="Meiryo UI" panose="020B0604030504040204" pitchFamily="50" charset="-128"/>
              </a:rPr>
              <a:t>避難行動要支援者の確認</a:t>
            </a:r>
            <a:endParaRPr kumimoji="1" lang="ja-JP" altLang="en-US" sz="28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681037" y="1384613"/>
            <a:ext cx="8543925" cy="956627"/>
          </a:xfrm>
        </p:spPr>
        <p:txBody>
          <a:bodyPr>
            <a:normAutofit/>
          </a:bodyPr>
          <a:lstStyle/>
          <a:p>
            <a:r>
              <a:rPr lang="ja-JP" altLang="ja-JP" dirty="0">
                <a:latin typeface="Meiryo UI" panose="020B0604030504040204" pitchFamily="50" charset="-128"/>
                <a:ea typeface="Meiryo UI" panose="020B0604030504040204" pitchFamily="50" charset="-128"/>
              </a:rPr>
              <a:t>避難行動要支援者の把握や情報伝達訓練を実施。</a:t>
            </a:r>
            <a:endParaRPr kumimoji="1" lang="ja-JP" altLang="en-US" dirty="0">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016317" y="853440"/>
            <a:ext cx="8543925" cy="508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800" dirty="0">
                <a:latin typeface="Meiryo UI" panose="020B0604030504040204" pitchFamily="50" charset="-128"/>
                <a:ea typeface="Meiryo UI" panose="020B0604030504040204" pitchFamily="50" charset="-128"/>
              </a:rPr>
              <a:t>（</a:t>
            </a:r>
            <a:r>
              <a:rPr lang="ja-JP" altLang="ja-JP" sz="2800" dirty="0">
                <a:latin typeface="Meiryo UI" panose="020B0604030504040204" pitchFamily="50" charset="-128"/>
                <a:ea typeface="Meiryo UI" panose="020B0604030504040204" pitchFamily="50" charset="-128"/>
              </a:rPr>
              <a:t>千頭上</a:t>
            </a:r>
            <a:r>
              <a:rPr lang="ja-JP" altLang="en-US" sz="2800" dirty="0">
                <a:latin typeface="Meiryo UI" panose="020B0604030504040204" pitchFamily="50" charset="-128"/>
                <a:ea typeface="Meiryo UI" panose="020B0604030504040204" pitchFamily="50" charset="-128"/>
              </a:rPr>
              <a:t>　自主防災隊）</a:t>
            </a:r>
          </a:p>
        </p:txBody>
      </p:sp>
      <p:graphicFrame>
        <p:nvGraphicFramePr>
          <p:cNvPr id="5" name="表 4"/>
          <p:cNvGraphicFramePr>
            <a:graphicFrameLocks noGrp="1"/>
          </p:cNvGraphicFramePr>
          <p:nvPr>
            <p:extLst>
              <p:ext uri="{D42A27DB-BD31-4B8C-83A1-F6EECF244321}">
                <p14:modId xmlns:p14="http://schemas.microsoft.com/office/powerpoint/2010/main" val="2509943260"/>
              </p:ext>
            </p:extLst>
          </p:nvPr>
        </p:nvGraphicFramePr>
        <p:xfrm>
          <a:off x="681037" y="2363780"/>
          <a:ext cx="8686484" cy="4190940"/>
        </p:xfrm>
        <a:graphic>
          <a:graphicData uri="http://schemas.openxmlformats.org/drawingml/2006/table">
            <a:tbl>
              <a:tblPr firstRow="1" bandRow="1">
                <a:tableStyleId>{5C22544A-7EE6-4342-B048-85BDC9FD1C3A}</a:tableStyleId>
              </a:tblPr>
              <a:tblGrid>
                <a:gridCol w="1615234">
                  <a:extLst>
                    <a:ext uri="{9D8B030D-6E8A-4147-A177-3AD203B41FA5}">
                      <a16:colId xmlns:a16="http://schemas.microsoft.com/office/drawing/2014/main" val="20000"/>
                    </a:ext>
                  </a:extLst>
                </a:gridCol>
                <a:gridCol w="7071250">
                  <a:extLst>
                    <a:ext uri="{9D8B030D-6E8A-4147-A177-3AD203B41FA5}">
                      <a16:colId xmlns:a16="http://schemas.microsoft.com/office/drawing/2014/main" val="20001"/>
                    </a:ext>
                  </a:extLst>
                </a:gridCol>
              </a:tblGrid>
              <a:tr h="509589">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663831">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【初動訓練】</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・安全確保行動（シェイクアウト）</a:t>
                      </a:r>
                    </a:p>
                  </a:txBody>
                  <a:tcPr marL="68580" marR="68580" marT="0" marB="0"/>
                </a:tc>
                <a:extLst>
                  <a:ext uri="{0D108BD9-81ED-4DB2-BD59-A6C34878D82A}">
                    <a16:rowId xmlns:a16="http://schemas.microsoft.com/office/drawing/2014/main" val="10001"/>
                  </a:ext>
                </a:extLst>
              </a:tr>
              <a:tr h="663831">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【情報伝達訓練】</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・電話連絡網を使用して、各組長（２０名）に対して、担当世帯の被害状況等の収集と情報共有</a:t>
                      </a:r>
                    </a:p>
                  </a:txBody>
                  <a:tcPr marL="68580" marR="68580" marT="0" marB="0"/>
                </a:tc>
                <a:extLst>
                  <a:ext uri="{0D108BD9-81ED-4DB2-BD59-A6C34878D82A}">
                    <a16:rowId xmlns:a16="http://schemas.microsoft.com/office/drawing/2014/main" val="10002"/>
                  </a:ext>
                </a:extLst>
              </a:tr>
              <a:tr h="663831">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20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【避難行動要支援者対策訓練】</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・避難行動要支援者名簿に基づいて、災害時要援護者の把握と情報伝達訓練</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※該当組長</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・近隣の指定緊急避難所等の確認</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663831">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20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12</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【給食・給水訓練】</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・井戸所有者を訪問し、非常用発電機の稼働状況の確認と災害時協力依頼</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・広場にて炊き出し訓練、仮設トイレの確認</a:t>
                      </a:r>
                    </a:p>
                  </a:txBody>
                  <a:tcPr marL="68580" marR="68580" marT="0" marB="0"/>
                </a:tc>
                <a:extLst>
                  <a:ext uri="{0D108BD9-81ED-4DB2-BD59-A6C34878D82A}">
                    <a16:rowId xmlns:a16="http://schemas.microsoft.com/office/drawing/2014/main" val="10004"/>
                  </a:ext>
                </a:extLst>
              </a:tr>
            </a:tbl>
          </a:graphicData>
        </a:graphic>
      </p:graphicFrame>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9515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事例４　避難所</a:t>
            </a:r>
            <a:r>
              <a:rPr lang="ja-JP" altLang="ja-JP" sz="2800" dirty="0">
                <a:latin typeface="Meiryo UI" panose="020B0604030504040204" pitchFamily="50" charset="-128"/>
                <a:ea typeface="Meiryo UI" panose="020B0604030504040204" pitchFamily="50" charset="-128"/>
              </a:rPr>
              <a:t>開設・クロスロードゲーム</a:t>
            </a:r>
            <a:endParaRPr kumimoji="1" lang="ja-JP" altLang="en-US" sz="28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681037" y="1384613"/>
            <a:ext cx="8543925" cy="956627"/>
          </a:xfrm>
        </p:spPr>
        <p:txBody>
          <a:bodyPr>
            <a:normAutofit/>
          </a:bodyPr>
          <a:lstStyle/>
          <a:p>
            <a:r>
              <a:rPr lang="ja-JP" altLang="ja-JP" dirty="0">
                <a:latin typeface="Meiryo UI" panose="020B0604030504040204" pitchFamily="50" charset="-128"/>
                <a:ea typeface="Meiryo UI" panose="020B0604030504040204" pitchFamily="50" charset="-128"/>
              </a:rPr>
              <a:t>避難所</a:t>
            </a:r>
            <a:r>
              <a:rPr lang="ja-JP" altLang="en-US" dirty="0">
                <a:latin typeface="Meiryo UI" panose="020B0604030504040204" pitchFamily="50" charset="-128"/>
                <a:ea typeface="Meiryo UI" panose="020B0604030504040204" pitchFamily="50" charset="-128"/>
              </a:rPr>
              <a:t>内</a:t>
            </a:r>
            <a:r>
              <a:rPr lang="ja-JP" altLang="ja-JP" dirty="0">
                <a:latin typeface="Meiryo UI" panose="020B0604030504040204" pitchFamily="50" charset="-128"/>
                <a:ea typeface="Meiryo UI" panose="020B0604030504040204" pitchFamily="50" charset="-128"/>
              </a:rPr>
              <a:t>訓練の中で、ゲーム形式の防災教材によりロールプレイングを実施。</a:t>
            </a:r>
            <a:endParaRPr kumimoji="1" lang="ja-JP" altLang="en-US" dirty="0">
              <a:latin typeface="Meiryo UI" panose="020B0604030504040204" pitchFamily="50" charset="-128"/>
              <a:ea typeface="Meiryo UI" panose="020B0604030504040204" pitchFamily="50" charset="-128"/>
            </a:endParaRPr>
          </a:p>
        </p:txBody>
      </p:sp>
      <p:sp>
        <p:nvSpPr>
          <p:cNvPr id="4" name="タイトル 1"/>
          <p:cNvSpPr txBox="1">
            <a:spLocks/>
          </p:cNvSpPr>
          <p:nvPr/>
        </p:nvSpPr>
        <p:spPr>
          <a:xfrm>
            <a:off x="1016317" y="853440"/>
            <a:ext cx="8543925" cy="508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800" dirty="0">
                <a:latin typeface="Meiryo UI" panose="020B0604030504040204" pitchFamily="50" charset="-128"/>
                <a:ea typeface="Meiryo UI" panose="020B0604030504040204" pitchFamily="50" charset="-128"/>
              </a:rPr>
              <a:t>（</a:t>
            </a:r>
            <a:r>
              <a:rPr lang="ja-JP" altLang="ja-JP" sz="2800" dirty="0">
                <a:latin typeface="Meiryo UI" panose="020B0604030504040204" pitchFamily="50" charset="-128"/>
                <a:ea typeface="Meiryo UI" panose="020B0604030504040204" pitchFamily="50" charset="-128"/>
              </a:rPr>
              <a:t>森の里一丁目、二丁目</a:t>
            </a:r>
            <a:r>
              <a:rPr lang="ja-JP" altLang="en-US" sz="2800" dirty="0">
                <a:latin typeface="Meiryo UI" panose="020B0604030504040204" pitchFamily="50" charset="-128"/>
                <a:ea typeface="Meiryo UI" panose="020B0604030504040204" pitchFamily="50" charset="-128"/>
              </a:rPr>
              <a:t>　自主防災隊合同）</a:t>
            </a:r>
          </a:p>
        </p:txBody>
      </p:sp>
      <p:graphicFrame>
        <p:nvGraphicFramePr>
          <p:cNvPr id="5" name="表 4"/>
          <p:cNvGraphicFramePr>
            <a:graphicFrameLocks noGrp="1"/>
          </p:cNvGraphicFramePr>
          <p:nvPr>
            <p:extLst>
              <p:ext uri="{D42A27DB-BD31-4B8C-83A1-F6EECF244321}">
                <p14:modId xmlns:p14="http://schemas.microsoft.com/office/powerpoint/2010/main" val="3906364326"/>
              </p:ext>
            </p:extLst>
          </p:nvPr>
        </p:nvGraphicFramePr>
        <p:xfrm>
          <a:off x="681037" y="2363780"/>
          <a:ext cx="8686484" cy="4306131"/>
        </p:xfrm>
        <a:graphic>
          <a:graphicData uri="http://schemas.openxmlformats.org/drawingml/2006/table">
            <a:tbl>
              <a:tblPr firstRow="1" bandRow="1">
                <a:tableStyleId>{5C22544A-7EE6-4342-B048-85BDC9FD1C3A}</a:tableStyleId>
              </a:tblPr>
              <a:tblGrid>
                <a:gridCol w="1615234">
                  <a:extLst>
                    <a:ext uri="{9D8B030D-6E8A-4147-A177-3AD203B41FA5}">
                      <a16:colId xmlns:a16="http://schemas.microsoft.com/office/drawing/2014/main" val="20000"/>
                    </a:ext>
                  </a:extLst>
                </a:gridCol>
                <a:gridCol w="7071250">
                  <a:extLst>
                    <a:ext uri="{9D8B030D-6E8A-4147-A177-3AD203B41FA5}">
                      <a16:colId xmlns:a16="http://schemas.microsoft.com/office/drawing/2014/main" val="20001"/>
                    </a:ext>
                  </a:extLst>
                </a:gridCol>
              </a:tblGrid>
              <a:tr h="509589">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663831">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【安否確認訓練】</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森の里地区内</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の安否確認を実施</a:t>
                      </a:r>
                    </a:p>
                  </a:txBody>
                  <a:tcPr marL="68580" marR="68580" marT="0" marB="0"/>
                </a:tc>
                <a:extLst>
                  <a:ext uri="{0D108BD9-81ED-4DB2-BD59-A6C34878D82A}">
                    <a16:rowId xmlns:a16="http://schemas.microsoft.com/office/drawing/2014/main" val="10001"/>
                  </a:ext>
                </a:extLst>
              </a:tr>
              <a:tr h="663831">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15</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55</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【避難所</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内</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訓練】</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①</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AED</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操作方法の訓練</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②</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クロスロードゲームの実施</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簡易テント・簡易トイレの組立設置</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※クロスロードゲーム</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　阪神・淡路大震災で災害対応にあたった神戸市職員へのインタビューをもと</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　</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に作成された、カードゲーム形式の防災教材</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③防災倉庫内部の確認</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④水消火器消火訓練</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⇒①から④を</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4</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グループで繰り返す</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663831">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5</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5</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txBody>
                  <a:tcPr marL="68580" marR="68580" marT="0" marB="0" anchor="ctr"/>
                </a:tc>
                <a:tc>
                  <a:txBody>
                    <a:bodyPr/>
                    <a:lstStyle/>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【反省会】</a:t>
                      </a: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総評と反省会を開催</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0865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482" y="344807"/>
            <a:ext cx="8543925" cy="508633"/>
          </a:xfrm>
        </p:spPr>
        <p:txBody>
          <a:bodyPr>
            <a:normAutofit/>
          </a:bodyPr>
          <a:lstStyle/>
          <a:p>
            <a:r>
              <a:rPr kumimoji="1" lang="ja-JP" altLang="en-US" sz="2800" dirty="0">
                <a:latin typeface="Meiryo UI" panose="020B0604030504040204" pitchFamily="50" charset="-128"/>
                <a:ea typeface="Meiryo UI" panose="020B0604030504040204" pitchFamily="50" charset="-128"/>
              </a:rPr>
              <a:t>事例５　災害図上訓練</a:t>
            </a:r>
          </a:p>
        </p:txBody>
      </p:sp>
      <p:sp>
        <p:nvSpPr>
          <p:cNvPr id="3" name="コンテンツ プレースホルダー 2"/>
          <p:cNvSpPr>
            <a:spLocks noGrp="1"/>
          </p:cNvSpPr>
          <p:nvPr>
            <p:ph idx="1"/>
          </p:nvPr>
        </p:nvSpPr>
        <p:spPr>
          <a:xfrm>
            <a:off x="681037" y="1339229"/>
            <a:ext cx="8543925" cy="956627"/>
          </a:xfrm>
        </p:spPr>
        <p:txBody>
          <a:bodyPr>
            <a:normAutofit/>
          </a:bodyPr>
          <a:lstStyle/>
          <a:p>
            <a:r>
              <a:rPr kumimoji="1" lang="ja-JP" altLang="en-US" dirty="0">
                <a:latin typeface="Meiryo UI" panose="020B0604030504040204" pitchFamily="50" charset="-128"/>
                <a:ea typeface="Meiryo UI" panose="020B0604030504040204" pitchFamily="50" charset="-128"/>
              </a:rPr>
              <a:t>指定避難場所までの避難経路やオールハザードマップで危険個所を確認</a:t>
            </a:r>
          </a:p>
        </p:txBody>
      </p:sp>
      <p:sp>
        <p:nvSpPr>
          <p:cNvPr id="4" name="タイトル 1"/>
          <p:cNvSpPr txBox="1">
            <a:spLocks/>
          </p:cNvSpPr>
          <p:nvPr/>
        </p:nvSpPr>
        <p:spPr>
          <a:xfrm>
            <a:off x="1016317" y="853440"/>
            <a:ext cx="8543925" cy="50863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800" dirty="0">
                <a:latin typeface="Meiryo UI" panose="020B0604030504040204" pitchFamily="50" charset="-128"/>
                <a:ea typeface="Meiryo UI" panose="020B0604030504040204" pitchFamily="50" charset="-128"/>
              </a:rPr>
              <a:t>（棚沢　自主防災隊）</a:t>
            </a:r>
          </a:p>
        </p:txBody>
      </p:sp>
      <p:cxnSp>
        <p:nvCxnSpPr>
          <p:cNvPr id="7" name="直線コネクタ 6"/>
          <p:cNvCxnSpPr/>
          <p:nvPr/>
        </p:nvCxnSpPr>
        <p:spPr>
          <a:xfrm>
            <a:off x="558482" y="830899"/>
            <a:ext cx="9001760" cy="0"/>
          </a:xfrm>
          <a:prstGeom prst="line">
            <a:avLst/>
          </a:prstGeom>
          <a:ln w="73025" cmpd="thinThick"/>
        </p:spPr>
        <p:style>
          <a:lnRef idx="1">
            <a:schemeClr val="accent1"/>
          </a:lnRef>
          <a:fillRef idx="0">
            <a:schemeClr val="accent1"/>
          </a:fillRef>
          <a:effectRef idx="0">
            <a:schemeClr val="accent1"/>
          </a:effectRef>
          <a:fontRef idx="minor">
            <a:schemeClr val="tx1"/>
          </a:fontRef>
        </p:style>
      </p:cxnSp>
      <p:graphicFrame>
        <p:nvGraphicFramePr>
          <p:cNvPr id="9" name="表 8"/>
          <p:cNvGraphicFramePr>
            <a:graphicFrameLocks noGrp="1"/>
          </p:cNvGraphicFramePr>
          <p:nvPr>
            <p:extLst>
              <p:ext uri="{D42A27DB-BD31-4B8C-83A1-F6EECF244321}">
                <p14:modId xmlns:p14="http://schemas.microsoft.com/office/powerpoint/2010/main" val="2577100649"/>
              </p:ext>
            </p:extLst>
          </p:nvPr>
        </p:nvGraphicFramePr>
        <p:xfrm>
          <a:off x="681037" y="2295856"/>
          <a:ext cx="8879205" cy="4436434"/>
        </p:xfrm>
        <a:graphic>
          <a:graphicData uri="http://schemas.openxmlformats.org/drawingml/2006/table">
            <a:tbl>
              <a:tblPr firstRow="1" bandRow="1">
                <a:tableStyleId>{5C22544A-7EE6-4342-B048-85BDC9FD1C3A}</a:tableStyleId>
              </a:tblPr>
              <a:tblGrid>
                <a:gridCol w="1651070">
                  <a:extLst>
                    <a:ext uri="{9D8B030D-6E8A-4147-A177-3AD203B41FA5}">
                      <a16:colId xmlns:a16="http://schemas.microsoft.com/office/drawing/2014/main" val="20000"/>
                    </a:ext>
                  </a:extLst>
                </a:gridCol>
                <a:gridCol w="7228135">
                  <a:extLst>
                    <a:ext uri="{9D8B030D-6E8A-4147-A177-3AD203B41FA5}">
                      <a16:colId xmlns:a16="http://schemas.microsoft.com/office/drawing/2014/main" val="20001"/>
                    </a:ext>
                  </a:extLst>
                </a:gridCol>
              </a:tblGrid>
              <a:tr h="519706">
                <a:tc>
                  <a:txBody>
                    <a:bodyPr/>
                    <a:lstStyle/>
                    <a:p>
                      <a:pPr algn="ctr"/>
                      <a:r>
                        <a:rPr kumimoji="1" lang="ja-JP" altLang="en-US" dirty="0">
                          <a:latin typeface="Meiryo UI" panose="020B0604030504040204" pitchFamily="50" charset="-128"/>
                          <a:ea typeface="Meiryo UI" panose="020B0604030504040204" pitchFamily="50" charset="-128"/>
                        </a:rPr>
                        <a:t>時　　間</a:t>
                      </a:r>
                    </a:p>
                  </a:txBody>
                  <a:tcPr/>
                </a:tc>
                <a:tc>
                  <a:txBody>
                    <a:bodyPr/>
                    <a:lstStyle/>
                    <a:p>
                      <a:pPr algn="ctr"/>
                      <a:r>
                        <a:rPr kumimoji="1" lang="ja-JP" altLang="en-US" dirty="0">
                          <a:latin typeface="Meiryo UI" panose="020B0604030504040204" pitchFamily="50" charset="-128"/>
                          <a:ea typeface="Meiryo UI" panose="020B0604030504040204" pitchFamily="50" charset="-128"/>
                        </a:rPr>
                        <a:t>内　　　　　　容</a:t>
                      </a:r>
                    </a:p>
                  </a:txBody>
                  <a:tcPr/>
                </a:tc>
                <a:extLst>
                  <a:ext uri="{0D108BD9-81ED-4DB2-BD59-A6C34878D82A}">
                    <a16:rowId xmlns:a16="http://schemas.microsoft.com/office/drawing/2014/main" val="10000"/>
                  </a:ext>
                </a:extLst>
              </a:tr>
              <a:tr h="1958364">
                <a:tc>
                  <a:txBody>
                    <a:bodyPr/>
                    <a:lstStyle/>
                    <a:p>
                      <a:pPr algn="just">
                        <a:spcAft>
                          <a:spcPts val="0"/>
                        </a:spcAft>
                      </a:pP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8</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30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0</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初動・避難誘導</a:t>
                      </a: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訓練】</a:t>
                      </a:r>
                    </a:p>
                    <a:p>
                      <a:pPr algn="just">
                        <a:spcAft>
                          <a:spcPts val="0"/>
                        </a:spcAft>
                      </a:pPr>
                      <a:r>
                        <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・安全確保行動（シェイクアウト）</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・指定避難場所までの避難経路、危険個所の確認</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・訓練場所までの徒歩による避難訓練</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情報伝達訓練</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・消防車により地域内を巡回広報</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・地域内における被害情報の収集・伝達訓練</a:t>
                      </a:r>
                      <a:endParaRPr lang="ja-JP"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1119065">
                <a:tc>
                  <a:txBody>
                    <a:bodyPr/>
                    <a:lstStyle/>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9</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15</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sz="1800" kern="100" dirty="0">
                          <a:effectLst/>
                          <a:latin typeface="Meiryo UI" panose="020B0604030504040204" pitchFamily="50" charset="-128"/>
                          <a:ea typeface="Meiryo UI" panose="020B0604030504040204" pitchFamily="50" charset="-128"/>
                          <a:cs typeface="Times New Roman" panose="02020603050405020304" pitchFamily="18" charset="0"/>
                        </a:rPr>
                        <a:t>1</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0</a:t>
                      </a:r>
                      <a:r>
                        <a:rPr 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15</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消火・救護訓練</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・水消火器による消火訓練</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・三角巾による応急手当て</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・応急担架作成、搬送訓練</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839299">
                <a:tc>
                  <a:txBody>
                    <a:bodyPr/>
                    <a:lstStyle/>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10</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30</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11</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00</a:t>
                      </a:r>
                      <a:endParaRPr 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災害図上訓練</a:t>
                      </a:r>
                      <a:r>
                        <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rPr>
                        <a:t>】</a:t>
                      </a: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・オールハザードマップによる危険個所の確認</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800" kern="100" dirty="0">
                          <a:effectLst/>
                          <a:latin typeface="Meiryo UI" panose="020B0604030504040204" pitchFamily="50" charset="-128"/>
                          <a:ea typeface="Meiryo UI" panose="020B0604030504040204" pitchFamily="50" charset="-128"/>
                          <a:cs typeface="Times New Roman" panose="02020603050405020304" pitchFamily="18" charset="0"/>
                        </a:rPr>
                        <a:t>・避難行動要支援者の把握及び救護検討</a:t>
                      </a:r>
                      <a:endParaRPr lang="en-US" altLang="ja-JP" sz="1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214568832"/>
                  </a:ext>
                </a:extLst>
              </a:tr>
            </a:tbl>
          </a:graphicData>
        </a:graphic>
      </p:graphicFrame>
    </p:spTree>
    <p:extLst>
      <p:ext uri="{BB962C8B-B14F-4D97-AF65-F5344CB8AC3E}">
        <p14:creationId xmlns:p14="http://schemas.microsoft.com/office/powerpoint/2010/main" val="27159923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235</TotalTime>
  <Words>793</Words>
  <Application>Microsoft Office PowerPoint</Application>
  <PresentationFormat>A4 210 x 297 mm</PresentationFormat>
  <Paragraphs>119</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Meiryo UI</vt:lpstr>
      <vt:lpstr>Arial</vt:lpstr>
      <vt:lpstr>Calibri</vt:lpstr>
      <vt:lpstr>Calibri Light</vt:lpstr>
      <vt:lpstr>Office テーマ</vt:lpstr>
      <vt:lpstr>令和５年度 厚木市総合防災訓練 自主防災隊訓練事例</vt:lpstr>
      <vt:lpstr>事例１　ドローン飛行訓練の実施</vt:lpstr>
      <vt:lpstr>事例２　一時避難所開設訓練</vt:lpstr>
      <vt:lpstr>事例３　避難行動要支援者の確認</vt:lpstr>
      <vt:lpstr>事例４　避難所開設・クロスロードゲーム</vt:lpstr>
      <vt:lpstr>事例５　災害図上訓練</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廣瀬 大士</dc:creator>
  <cp:lastModifiedBy>塩沢 周平</cp:lastModifiedBy>
  <cp:revision>18</cp:revision>
  <cp:lastPrinted>2023-06-13T06:23:53Z</cp:lastPrinted>
  <dcterms:created xsi:type="dcterms:W3CDTF">2023-06-13T04:49:04Z</dcterms:created>
  <dcterms:modified xsi:type="dcterms:W3CDTF">2024-06-24T23:27:57Z</dcterms:modified>
</cp:coreProperties>
</file>