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handoutMasterIdLst>
    <p:handoutMasterId r:id="rId8"/>
  </p:handoutMasterIdLst>
  <p:sldIdLst>
    <p:sldId id="256" r:id="rId2"/>
    <p:sldId id="257" r:id="rId3"/>
    <p:sldId id="258" r:id="rId4"/>
    <p:sldId id="259" r:id="rId5"/>
    <p:sldId id="260" r:id="rId6"/>
  </p:sldIdLst>
  <p:sldSz cx="9906000" cy="6858000" type="A4"/>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43" d="100"/>
          <a:sy n="43" d="100"/>
        </p:scale>
        <p:origin x="576"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0960BFF6-7890-4957-A066-0C533B55FCB2}"/>
              </a:ext>
            </a:extLst>
          </p:cNvPr>
          <p:cNvSpPr>
            <a:spLocks noGrp="1"/>
          </p:cNvSpPr>
          <p:nvPr>
            <p:ph type="hdr" sz="quarter"/>
          </p:nvPr>
        </p:nvSpPr>
        <p:spPr>
          <a:xfrm>
            <a:off x="1" y="0"/>
            <a:ext cx="3078353" cy="513709"/>
          </a:xfrm>
          <a:prstGeom prst="rect">
            <a:avLst/>
          </a:prstGeom>
        </p:spPr>
        <p:txBody>
          <a:bodyPr vert="horz" lIns="95473" tIns="47736" rIns="95473" bIns="47736" rtlCol="0"/>
          <a:lstStyle>
            <a:lvl1pPr algn="l">
              <a:defRPr sz="1300"/>
            </a:lvl1pPr>
          </a:lstStyle>
          <a:p>
            <a:endParaRPr kumimoji="1" lang="ja-JP" altLang="en-US"/>
          </a:p>
        </p:txBody>
      </p:sp>
      <p:sp>
        <p:nvSpPr>
          <p:cNvPr id="3" name="日付プレースホルダー 2">
            <a:extLst>
              <a:ext uri="{FF2B5EF4-FFF2-40B4-BE49-F238E27FC236}">
                <a16:creationId xmlns:a16="http://schemas.microsoft.com/office/drawing/2014/main" id="{DFC5EFEF-6E0B-4F84-8A81-9CD23A381DC5}"/>
              </a:ext>
            </a:extLst>
          </p:cNvPr>
          <p:cNvSpPr>
            <a:spLocks noGrp="1"/>
          </p:cNvSpPr>
          <p:nvPr>
            <p:ph type="dt" sz="quarter" idx="1"/>
          </p:nvPr>
        </p:nvSpPr>
        <p:spPr>
          <a:xfrm>
            <a:off x="4022448" y="0"/>
            <a:ext cx="3078352" cy="513709"/>
          </a:xfrm>
          <a:prstGeom prst="rect">
            <a:avLst/>
          </a:prstGeom>
        </p:spPr>
        <p:txBody>
          <a:bodyPr vert="horz" lIns="95473" tIns="47736" rIns="95473" bIns="47736" rtlCol="0"/>
          <a:lstStyle>
            <a:lvl1pPr algn="r">
              <a:defRPr sz="1300"/>
            </a:lvl1pPr>
          </a:lstStyle>
          <a:p>
            <a:fld id="{3CD1B51D-2760-4F03-BD81-0EC6076583A1}" type="datetimeFigureOut">
              <a:rPr kumimoji="1" lang="ja-JP" altLang="en-US" smtClean="0"/>
              <a:t>2025/6/11</a:t>
            </a:fld>
            <a:endParaRPr kumimoji="1" lang="ja-JP" altLang="en-US"/>
          </a:p>
        </p:txBody>
      </p:sp>
      <p:sp>
        <p:nvSpPr>
          <p:cNvPr id="4" name="フッター プレースホルダー 3">
            <a:extLst>
              <a:ext uri="{FF2B5EF4-FFF2-40B4-BE49-F238E27FC236}">
                <a16:creationId xmlns:a16="http://schemas.microsoft.com/office/drawing/2014/main" id="{B448C338-95BF-473E-9DA1-375F2058CA9A}"/>
              </a:ext>
            </a:extLst>
          </p:cNvPr>
          <p:cNvSpPr>
            <a:spLocks noGrp="1"/>
          </p:cNvSpPr>
          <p:nvPr>
            <p:ph type="ftr" sz="quarter" idx="2"/>
          </p:nvPr>
        </p:nvSpPr>
        <p:spPr>
          <a:xfrm>
            <a:off x="1" y="9719316"/>
            <a:ext cx="3078353" cy="513709"/>
          </a:xfrm>
          <a:prstGeom prst="rect">
            <a:avLst/>
          </a:prstGeom>
        </p:spPr>
        <p:txBody>
          <a:bodyPr vert="horz" lIns="95473" tIns="47736" rIns="95473" bIns="47736" rtlCol="0" anchor="b"/>
          <a:lstStyle>
            <a:lvl1pPr algn="l">
              <a:defRPr sz="1300"/>
            </a:lvl1pPr>
          </a:lstStyle>
          <a:p>
            <a:endParaRPr kumimoji="1" lang="ja-JP" altLang="en-US"/>
          </a:p>
        </p:txBody>
      </p:sp>
      <p:sp>
        <p:nvSpPr>
          <p:cNvPr id="5" name="スライド番号プレースホルダー 4">
            <a:extLst>
              <a:ext uri="{FF2B5EF4-FFF2-40B4-BE49-F238E27FC236}">
                <a16:creationId xmlns:a16="http://schemas.microsoft.com/office/drawing/2014/main" id="{C28FC834-F2DD-4861-A059-083E884CFAE0}"/>
              </a:ext>
            </a:extLst>
          </p:cNvPr>
          <p:cNvSpPr>
            <a:spLocks noGrp="1"/>
          </p:cNvSpPr>
          <p:nvPr>
            <p:ph type="sldNum" sz="quarter" idx="3"/>
          </p:nvPr>
        </p:nvSpPr>
        <p:spPr>
          <a:xfrm>
            <a:off x="4022448" y="9719316"/>
            <a:ext cx="3078352" cy="513709"/>
          </a:xfrm>
          <a:prstGeom prst="rect">
            <a:avLst/>
          </a:prstGeom>
        </p:spPr>
        <p:txBody>
          <a:bodyPr vert="horz" lIns="95473" tIns="47736" rIns="95473" bIns="47736" rtlCol="0" anchor="b"/>
          <a:lstStyle>
            <a:lvl1pPr algn="r">
              <a:defRPr sz="1300"/>
            </a:lvl1pPr>
          </a:lstStyle>
          <a:p>
            <a:fld id="{5B0B725B-B272-4E4B-BB9A-31D7838C0022}" type="slidenum">
              <a:rPr kumimoji="1" lang="ja-JP" altLang="en-US" smtClean="0"/>
              <a:t>‹#›</a:t>
            </a:fld>
            <a:endParaRPr kumimoji="1" lang="ja-JP" altLang="en-US"/>
          </a:p>
        </p:txBody>
      </p:sp>
    </p:spTree>
    <p:extLst>
      <p:ext uri="{BB962C8B-B14F-4D97-AF65-F5344CB8AC3E}">
        <p14:creationId xmlns:p14="http://schemas.microsoft.com/office/powerpoint/2010/main" val="279367547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353" cy="513709"/>
          </a:xfrm>
          <a:prstGeom prst="rect">
            <a:avLst/>
          </a:prstGeom>
        </p:spPr>
        <p:txBody>
          <a:bodyPr vert="horz" lIns="95473" tIns="47736" rIns="95473" bIns="47736"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2448" y="0"/>
            <a:ext cx="3078352" cy="513709"/>
          </a:xfrm>
          <a:prstGeom prst="rect">
            <a:avLst/>
          </a:prstGeom>
        </p:spPr>
        <p:txBody>
          <a:bodyPr vert="horz" lIns="95473" tIns="47736" rIns="95473" bIns="47736" rtlCol="0"/>
          <a:lstStyle>
            <a:lvl1pPr algn="r">
              <a:defRPr sz="1300"/>
            </a:lvl1pPr>
          </a:lstStyle>
          <a:p>
            <a:fld id="{C70A79EC-6C41-4DA5-9599-0642018C2669}" type="datetimeFigureOut">
              <a:rPr kumimoji="1" lang="ja-JP" altLang="en-US" smtClean="0"/>
              <a:t>2025/6/11</a:t>
            </a:fld>
            <a:endParaRPr kumimoji="1" lang="ja-JP" altLang="en-US"/>
          </a:p>
        </p:txBody>
      </p:sp>
      <p:sp>
        <p:nvSpPr>
          <p:cNvPr id="4" name="スライド イメージ プレースホルダー 3"/>
          <p:cNvSpPr>
            <a:spLocks noGrp="1" noRot="1" noChangeAspect="1"/>
          </p:cNvSpPr>
          <p:nvPr>
            <p:ph type="sldImg" idx="2"/>
          </p:nvPr>
        </p:nvSpPr>
        <p:spPr>
          <a:xfrm>
            <a:off x="1057275" y="1279525"/>
            <a:ext cx="4987925" cy="3452813"/>
          </a:xfrm>
          <a:prstGeom prst="rect">
            <a:avLst/>
          </a:prstGeom>
          <a:noFill/>
          <a:ln w="12700">
            <a:solidFill>
              <a:prstClr val="black"/>
            </a:solidFill>
          </a:ln>
        </p:spPr>
        <p:txBody>
          <a:bodyPr vert="horz" lIns="95473" tIns="47736" rIns="95473" bIns="47736" rtlCol="0" anchor="ctr"/>
          <a:lstStyle/>
          <a:p>
            <a:endParaRPr lang="ja-JP" altLang="en-US"/>
          </a:p>
        </p:txBody>
      </p:sp>
      <p:sp>
        <p:nvSpPr>
          <p:cNvPr id="5" name="ノート プレースホルダー 4"/>
          <p:cNvSpPr>
            <a:spLocks noGrp="1"/>
          </p:cNvSpPr>
          <p:nvPr>
            <p:ph type="body" sz="quarter" idx="3"/>
          </p:nvPr>
        </p:nvSpPr>
        <p:spPr>
          <a:xfrm>
            <a:off x="709746" y="4924695"/>
            <a:ext cx="5682984" cy="4028996"/>
          </a:xfrm>
          <a:prstGeom prst="rect">
            <a:avLst/>
          </a:prstGeom>
        </p:spPr>
        <p:txBody>
          <a:bodyPr vert="horz" lIns="95473" tIns="47736" rIns="95473" bIns="4773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19316"/>
            <a:ext cx="3078353" cy="513709"/>
          </a:xfrm>
          <a:prstGeom prst="rect">
            <a:avLst/>
          </a:prstGeom>
        </p:spPr>
        <p:txBody>
          <a:bodyPr vert="horz" lIns="95473" tIns="47736" rIns="95473" bIns="47736"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2448" y="9719316"/>
            <a:ext cx="3078352" cy="513709"/>
          </a:xfrm>
          <a:prstGeom prst="rect">
            <a:avLst/>
          </a:prstGeom>
        </p:spPr>
        <p:txBody>
          <a:bodyPr vert="horz" lIns="95473" tIns="47736" rIns="95473" bIns="47736" rtlCol="0" anchor="b"/>
          <a:lstStyle>
            <a:lvl1pPr algn="r">
              <a:defRPr sz="1300"/>
            </a:lvl1pPr>
          </a:lstStyle>
          <a:p>
            <a:fld id="{547039F2-94CB-4D86-A34A-CA3CAE5D4003}" type="slidenum">
              <a:rPr kumimoji="1" lang="ja-JP" altLang="en-US" smtClean="0"/>
              <a:t>‹#›</a:t>
            </a:fld>
            <a:endParaRPr kumimoji="1" lang="ja-JP" altLang="en-US"/>
          </a:p>
        </p:txBody>
      </p:sp>
    </p:spTree>
    <p:extLst>
      <p:ext uri="{BB962C8B-B14F-4D97-AF65-F5344CB8AC3E}">
        <p14:creationId xmlns:p14="http://schemas.microsoft.com/office/powerpoint/2010/main" val="189434547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64FD8CB-6C84-4660-ACBF-AB5FEE342782}" type="datetime1">
              <a:rPr kumimoji="1" lang="ja-JP" altLang="en-US" smtClean="0"/>
              <a:t>2025/6/11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4278760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5569B5-4BD0-4B7C-B71D-CDF52CC3E7F2}" type="datetime1">
              <a:rPr kumimoji="1" lang="ja-JP" altLang="en-US" smtClean="0"/>
              <a:t>2025/6/11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1242497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308E8F-A241-42F5-B90B-5BB99609E38E}" type="datetime1">
              <a:rPr kumimoji="1" lang="ja-JP" altLang="en-US" smtClean="0"/>
              <a:t>2025/6/11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3005108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76FACE8-4229-473E-B3FB-6C323F761766}" type="datetime1">
              <a:rPr kumimoji="1" lang="ja-JP" altLang="en-US" smtClean="0"/>
              <a:t>2025/6/11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770349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9BCBA79-C74E-4C7F-824C-F34662307A8C}" type="datetime1">
              <a:rPr kumimoji="1" lang="ja-JP" altLang="en-US" smtClean="0"/>
              <a:t>2025/6/11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379415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BAF7D4E-0BD0-408E-A54A-038ED10704D8}" type="datetime1">
              <a:rPr kumimoji="1" lang="ja-JP" altLang="en-US" smtClean="0"/>
              <a:t>2025/6/11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3762447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6427A85-42AE-4E02-9615-3415DDA7E4CD}" type="datetime1">
              <a:rPr kumimoji="1" lang="ja-JP" altLang="en-US" smtClean="0"/>
              <a:t>2025/6/11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3456394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9DF2F8F-D82C-4FB8-875E-69F7168BF694}" type="datetime1">
              <a:rPr kumimoji="1" lang="ja-JP" altLang="en-US" smtClean="0"/>
              <a:t>2025/6/11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2023089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5039CB-35EA-4BED-ACAB-1C6D5EECA671}" type="datetime1">
              <a:rPr kumimoji="1" lang="ja-JP" altLang="en-US" smtClean="0"/>
              <a:t>2025/6/11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2357161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8CBB1D1-2276-4B30-9662-20D14BEC5AC7}" type="datetime1">
              <a:rPr kumimoji="1" lang="ja-JP" altLang="en-US" smtClean="0"/>
              <a:t>2025/6/11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1716684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9C9D21-8AD3-4A05-B939-780FE259BE16}" type="datetime1">
              <a:rPr kumimoji="1" lang="ja-JP" altLang="en-US" smtClean="0"/>
              <a:t>2025/6/11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4096035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3CAC84-2920-4DCA-82D1-B44115D2300A}" type="datetime1">
              <a:rPr kumimoji="1" lang="ja-JP" altLang="en-US" smtClean="0"/>
              <a:t>2025/6/11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29782629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a:latin typeface="Meiryo UI" panose="020B0604030504040204" pitchFamily="50" charset="-128"/>
                <a:ea typeface="Meiryo UI" panose="020B0604030504040204" pitchFamily="50" charset="-128"/>
              </a:rPr>
              <a:t>令和６年度</a:t>
            </a:r>
            <a:br>
              <a:rPr kumimoji="1" lang="en-US" altLang="ja-JP" dirty="0">
                <a:latin typeface="Meiryo UI" panose="020B0604030504040204" pitchFamily="50" charset="-128"/>
                <a:ea typeface="Meiryo UI" panose="020B0604030504040204" pitchFamily="50" charset="-128"/>
              </a:rPr>
            </a:br>
            <a:r>
              <a:rPr kumimoji="1" lang="ja-JP" altLang="en-US" dirty="0">
                <a:latin typeface="Meiryo UI" panose="020B0604030504040204" pitchFamily="50" charset="-128"/>
                <a:ea typeface="Meiryo UI" panose="020B0604030504040204" pitchFamily="50" charset="-128"/>
              </a:rPr>
              <a:t>厚木市</a:t>
            </a:r>
            <a:r>
              <a:rPr lang="ja-JP" altLang="en-US" dirty="0">
                <a:latin typeface="Meiryo UI" panose="020B0604030504040204" pitchFamily="50" charset="-128"/>
                <a:ea typeface="Meiryo UI" panose="020B0604030504040204" pitchFamily="50" charset="-128"/>
              </a:rPr>
              <a:t>総合防災訓練</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自主防災隊訓練事例</a:t>
            </a:r>
            <a:endParaRPr kumimoji="1" lang="ja-JP" altLang="en-US"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1202372" y="4739958"/>
            <a:ext cx="7429500" cy="1655762"/>
          </a:xfrm>
        </p:spPr>
        <p:txBody>
          <a:bodyPr/>
          <a:lstStyle/>
          <a:p>
            <a:r>
              <a:rPr kumimoji="1" lang="ja-JP" altLang="en-US" dirty="0">
                <a:latin typeface="Meiryo UI" panose="020B0604030504040204" pitchFamily="50" charset="-128"/>
                <a:ea typeface="Meiryo UI" panose="020B0604030504040204" pitchFamily="50" charset="-128"/>
              </a:rPr>
              <a:t>厚木市　</a:t>
            </a:r>
            <a:r>
              <a:rPr lang="ja-JP" altLang="en-US" dirty="0">
                <a:latin typeface="Meiryo UI" panose="020B0604030504040204" pitchFamily="50" charset="-128"/>
                <a:ea typeface="Meiryo UI" panose="020B0604030504040204" pitchFamily="50" charset="-128"/>
              </a:rPr>
              <a:t>企画部</a:t>
            </a:r>
            <a:r>
              <a:rPr kumimoji="1" lang="ja-JP" altLang="en-US" dirty="0">
                <a:latin typeface="Meiryo UI" panose="020B0604030504040204" pitchFamily="50" charset="-128"/>
                <a:ea typeface="Meiryo UI" panose="020B0604030504040204" pitchFamily="50" charset="-128"/>
              </a:rPr>
              <a:t>　危機管理課</a:t>
            </a:r>
          </a:p>
        </p:txBody>
      </p:sp>
      <p:cxnSp>
        <p:nvCxnSpPr>
          <p:cNvPr id="4" name="直線コネクタ 3"/>
          <p:cNvCxnSpPr/>
          <p:nvPr/>
        </p:nvCxnSpPr>
        <p:spPr>
          <a:xfrm>
            <a:off x="416242" y="3845878"/>
            <a:ext cx="9001760" cy="0"/>
          </a:xfrm>
          <a:prstGeom prst="line">
            <a:avLst/>
          </a:prstGeom>
          <a:ln w="73025" cmpd="thinThick"/>
        </p:spPr>
        <p:style>
          <a:lnRef idx="1">
            <a:schemeClr val="accent1"/>
          </a:lnRef>
          <a:fillRef idx="0">
            <a:schemeClr val="accent1"/>
          </a:fillRef>
          <a:effectRef idx="0">
            <a:schemeClr val="accent1"/>
          </a:effectRef>
          <a:fontRef idx="minor">
            <a:schemeClr val="tx1"/>
          </a:fontRef>
        </p:style>
      </p:cxnSp>
      <p:sp>
        <p:nvSpPr>
          <p:cNvPr id="5" name="スライド番号プレースホルダー 4">
            <a:extLst>
              <a:ext uri="{FF2B5EF4-FFF2-40B4-BE49-F238E27FC236}">
                <a16:creationId xmlns:a16="http://schemas.microsoft.com/office/drawing/2014/main" id="{1A28D45E-EB39-4BC2-9628-CDD3A486FB13}"/>
              </a:ext>
            </a:extLst>
          </p:cNvPr>
          <p:cNvSpPr>
            <a:spLocks noGrp="1"/>
          </p:cNvSpPr>
          <p:nvPr>
            <p:ph type="sldNum" sz="quarter" idx="12"/>
          </p:nvPr>
        </p:nvSpPr>
        <p:spPr/>
        <p:txBody>
          <a:bodyPr/>
          <a:lstStyle/>
          <a:p>
            <a:fld id="{7C3389D3-F134-4A2D-A434-3CE89B006D17}" type="slidenum">
              <a:rPr kumimoji="1" lang="ja-JP" altLang="en-US" smtClean="0"/>
              <a:t>1</a:t>
            </a:fld>
            <a:endParaRPr kumimoji="1" lang="ja-JP" altLang="en-US"/>
          </a:p>
        </p:txBody>
      </p:sp>
    </p:spTree>
    <p:extLst>
      <p:ext uri="{BB962C8B-B14F-4D97-AF65-F5344CB8AC3E}">
        <p14:creationId xmlns:p14="http://schemas.microsoft.com/office/powerpoint/2010/main" val="299140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8482" y="344807"/>
            <a:ext cx="8543925" cy="508633"/>
          </a:xfrm>
        </p:spPr>
        <p:txBody>
          <a:bodyPr>
            <a:normAutofit/>
          </a:bodyPr>
          <a:lstStyle/>
          <a:p>
            <a:r>
              <a:rPr kumimoji="1" lang="ja-JP" altLang="en-US" sz="2800" dirty="0">
                <a:latin typeface="Meiryo UI" panose="020B0604030504040204" pitchFamily="50" charset="-128"/>
                <a:ea typeface="Meiryo UI" panose="020B0604030504040204" pitchFamily="50" charset="-128"/>
              </a:rPr>
              <a:t>事例１　資機材取扱い訓練の実施</a:t>
            </a:r>
          </a:p>
        </p:txBody>
      </p:sp>
      <p:sp>
        <p:nvSpPr>
          <p:cNvPr id="3" name="コンテンツ プレースホルダー 2"/>
          <p:cNvSpPr>
            <a:spLocks noGrp="1"/>
          </p:cNvSpPr>
          <p:nvPr>
            <p:ph idx="1"/>
          </p:nvPr>
        </p:nvSpPr>
        <p:spPr>
          <a:xfrm>
            <a:off x="681035" y="1422713"/>
            <a:ext cx="8543925" cy="956627"/>
          </a:xfrm>
        </p:spPr>
        <p:txBody>
          <a:bodyPr/>
          <a:lstStyle/>
          <a:p>
            <a:r>
              <a:rPr lang="ja-JP" altLang="en-US" dirty="0">
                <a:latin typeface="Meiryo UI" panose="020B0604030504040204" pitchFamily="50" charset="-128"/>
                <a:ea typeface="Meiryo UI" panose="020B0604030504040204" pitchFamily="50" charset="-128"/>
              </a:rPr>
              <a:t>自主防災倉庫に保管されている発電機等の資機材の取り扱いを学ぶ訓練を実施</a:t>
            </a:r>
            <a:r>
              <a:rPr kumimoji="1" lang="ja-JP" altLang="en-US" dirty="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p:txBody>
      </p:sp>
      <p:sp>
        <p:nvSpPr>
          <p:cNvPr id="4" name="タイトル 1"/>
          <p:cNvSpPr txBox="1">
            <a:spLocks/>
          </p:cNvSpPr>
          <p:nvPr/>
        </p:nvSpPr>
        <p:spPr>
          <a:xfrm>
            <a:off x="1016317" y="882013"/>
            <a:ext cx="8543925" cy="5086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ja-JP" altLang="en-US" sz="2800" dirty="0">
                <a:latin typeface="Meiryo UI" panose="020B0604030504040204" pitchFamily="50" charset="-128"/>
                <a:ea typeface="Meiryo UI" panose="020B0604030504040204" pitchFamily="50" charset="-128"/>
              </a:rPr>
              <a:t>（天王町　自主防災隊）</a:t>
            </a:r>
          </a:p>
        </p:txBody>
      </p:sp>
      <p:graphicFrame>
        <p:nvGraphicFramePr>
          <p:cNvPr id="5" name="表 4"/>
          <p:cNvGraphicFramePr>
            <a:graphicFrameLocks noGrp="1"/>
          </p:cNvGraphicFramePr>
          <p:nvPr>
            <p:extLst>
              <p:ext uri="{D42A27DB-BD31-4B8C-83A1-F6EECF244321}">
                <p14:modId xmlns:p14="http://schemas.microsoft.com/office/powerpoint/2010/main" val="896678472"/>
              </p:ext>
            </p:extLst>
          </p:nvPr>
        </p:nvGraphicFramePr>
        <p:xfrm>
          <a:off x="609755" y="2633032"/>
          <a:ext cx="8686483" cy="2926080"/>
        </p:xfrm>
        <a:graphic>
          <a:graphicData uri="http://schemas.openxmlformats.org/drawingml/2006/table">
            <a:tbl>
              <a:tblPr firstRow="1" bandRow="1">
                <a:tableStyleId>{5C22544A-7EE6-4342-B048-85BDC9FD1C3A}</a:tableStyleId>
              </a:tblPr>
              <a:tblGrid>
                <a:gridCol w="1615233">
                  <a:extLst>
                    <a:ext uri="{9D8B030D-6E8A-4147-A177-3AD203B41FA5}">
                      <a16:colId xmlns:a16="http://schemas.microsoft.com/office/drawing/2014/main" val="20000"/>
                    </a:ext>
                  </a:extLst>
                </a:gridCol>
                <a:gridCol w="7071250">
                  <a:extLst>
                    <a:ext uri="{9D8B030D-6E8A-4147-A177-3AD203B41FA5}">
                      <a16:colId xmlns:a16="http://schemas.microsoft.com/office/drawing/2014/main" val="20001"/>
                    </a:ext>
                  </a:extLst>
                </a:gridCol>
              </a:tblGrid>
              <a:tr h="328918">
                <a:tc>
                  <a:txBody>
                    <a:bodyPr/>
                    <a:lstStyle/>
                    <a:p>
                      <a:pPr algn="ctr"/>
                      <a:r>
                        <a:rPr kumimoji="1" lang="ja-JP" altLang="en-US" dirty="0">
                          <a:latin typeface="Meiryo UI" panose="020B0604030504040204" pitchFamily="50" charset="-128"/>
                          <a:ea typeface="Meiryo UI" panose="020B0604030504040204" pitchFamily="50" charset="-128"/>
                        </a:rPr>
                        <a:t>時　　間</a:t>
                      </a:r>
                    </a:p>
                  </a:txBody>
                  <a:tcPr/>
                </a:tc>
                <a:tc>
                  <a:txBody>
                    <a:bodyPr/>
                    <a:lstStyle/>
                    <a:p>
                      <a:pPr algn="ctr"/>
                      <a:r>
                        <a:rPr kumimoji="1" lang="ja-JP" altLang="en-US" dirty="0">
                          <a:latin typeface="Meiryo UI" panose="020B0604030504040204" pitchFamily="50" charset="-128"/>
                          <a:ea typeface="Meiryo UI" panose="020B0604030504040204" pitchFamily="50" charset="-128"/>
                        </a:rPr>
                        <a:t>内　　　　　　容</a:t>
                      </a:r>
                    </a:p>
                  </a:txBody>
                  <a:tcPr/>
                </a:tc>
                <a:extLst>
                  <a:ext uri="{0D108BD9-81ED-4DB2-BD59-A6C34878D82A}">
                    <a16:rowId xmlns:a16="http://schemas.microsoft.com/office/drawing/2014/main" val="10000"/>
                  </a:ext>
                </a:extLst>
              </a:tr>
              <a:tr h="591462">
                <a:tc rowSpan="4">
                  <a:txBody>
                    <a:bodyPr/>
                    <a:lstStyle/>
                    <a:p>
                      <a:r>
                        <a:rPr kumimoji="1" lang="ja-JP" altLang="en-US" dirty="0">
                          <a:latin typeface="Meiryo UI" panose="020B0604030504040204" pitchFamily="50" charset="-128"/>
                          <a:ea typeface="Meiryo UI" panose="020B0604030504040204" pitchFamily="50" charset="-128"/>
                        </a:rPr>
                        <a:t>８：</a:t>
                      </a:r>
                      <a:r>
                        <a:rPr kumimoji="1" lang="en-US" altLang="ja-JP" dirty="0">
                          <a:latin typeface="Meiryo UI" panose="020B0604030504040204" pitchFamily="50" charset="-128"/>
                          <a:ea typeface="Meiryo UI" panose="020B0604030504040204" pitchFamily="50" charset="-128"/>
                        </a:rPr>
                        <a:t>30</a:t>
                      </a:r>
                    </a:p>
                    <a:p>
                      <a:r>
                        <a:rPr kumimoji="1" lang="ja-JP" altLang="en-US" dirty="0">
                          <a:latin typeface="Meiryo UI" panose="020B0604030504040204" pitchFamily="50" charset="-128"/>
                          <a:ea typeface="Meiryo UI" panose="020B0604030504040204" pitchFamily="50" charset="-128"/>
                        </a:rPr>
                        <a:t>～９：</a:t>
                      </a:r>
                      <a:r>
                        <a:rPr kumimoji="1" lang="en-US" altLang="ja-JP" dirty="0">
                          <a:latin typeface="Meiryo UI" panose="020B0604030504040204" pitchFamily="50" charset="-128"/>
                          <a:ea typeface="Meiryo UI" panose="020B0604030504040204" pitchFamily="50" charset="-128"/>
                        </a:rPr>
                        <a:t>30</a:t>
                      </a:r>
                    </a:p>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４種類の訓練をローテーションで順番に行う</a:t>
                      </a:r>
                    </a:p>
                  </a:txBody>
                  <a:tcPr anchor="ctr"/>
                </a:tc>
                <a:tc>
                  <a:txBody>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水消火器訓練</a:t>
                      </a:r>
                      <a:r>
                        <a:rPr kumimoji="1" lang="en-US" altLang="ja-JP" dirty="0">
                          <a:latin typeface="Meiryo UI" panose="020B0604030504040204" pitchFamily="50" charset="-128"/>
                          <a:ea typeface="Meiryo UI" panose="020B0604030504040204" pitchFamily="50" charset="-128"/>
                        </a:rPr>
                        <a:t>】</a:t>
                      </a:r>
                    </a:p>
                    <a:p>
                      <a:r>
                        <a:rPr kumimoji="1" lang="ja-JP" altLang="en-US" dirty="0">
                          <a:latin typeface="Meiryo UI" panose="020B0604030504040204" pitchFamily="50" charset="-128"/>
                          <a:ea typeface="Meiryo UI" panose="020B0604030504040204" pitchFamily="50" charset="-128"/>
                        </a:rPr>
                        <a:t>水消火器を使用しての消火訓練</a:t>
                      </a:r>
                      <a:endParaRPr kumimoji="1" lang="en-US" altLang="ja-JP"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591462">
                <a:tc vMerge="1">
                  <a:txBody>
                    <a:bodyPr/>
                    <a:lstStyle/>
                    <a:p>
                      <a:r>
                        <a:rPr kumimoji="1" lang="en-US" altLang="ja-JP" dirty="0">
                          <a:latin typeface="Meiryo UI" panose="020B0604030504040204" pitchFamily="50" charset="-128"/>
                          <a:ea typeface="Meiryo UI" panose="020B0604030504040204" pitchFamily="50" charset="-128"/>
                        </a:rPr>
                        <a:t>9:00</a:t>
                      </a:r>
                    </a:p>
                    <a:p>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9:50</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救出救護訓練</a:t>
                      </a:r>
                      <a:r>
                        <a:rPr kumimoji="1" lang="en-US" altLang="ja-JP" dirty="0">
                          <a:latin typeface="Meiryo UI" panose="020B0604030504040204" pitchFamily="50" charset="-128"/>
                          <a:ea typeface="Meiryo UI" panose="020B0604030504040204" pitchFamily="50" charset="-128"/>
                        </a:rPr>
                        <a:t>】</a:t>
                      </a:r>
                    </a:p>
                    <a:p>
                      <a:r>
                        <a:rPr kumimoji="1" lang="ja-JP" altLang="en-US" dirty="0">
                          <a:latin typeface="Meiryo UI" panose="020B0604030504040204" pitchFamily="50" charset="-128"/>
                          <a:ea typeface="Meiryo UI" panose="020B0604030504040204" pitchFamily="50" charset="-128"/>
                        </a:rPr>
                        <a:t>負傷者の応急担架による搬送訓練</a:t>
                      </a:r>
                      <a:endParaRPr kumimoji="1" lang="en-US" altLang="ja-JP"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60207863"/>
                  </a:ext>
                </a:extLst>
              </a:tr>
              <a:tr h="591462">
                <a:tc vMerge="1">
                  <a:txBody>
                    <a:bodyPr/>
                    <a:lstStyle/>
                    <a:p>
                      <a:r>
                        <a:rPr kumimoji="1" lang="en-US" altLang="ja-JP" dirty="0">
                          <a:latin typeface="Meiryo UI" panose="020B0604030504040204" pitchFamily="50" charset="-128"/>
                          <a:ea typeface="Meiryo UI" panose="020B0604030504040204" pitchFamily="50" charset="-128"/>
                        </a:rPr>
                        <a:t>9:50</a:t>
                      </a:r>
                    </a:p>
                    <a:p>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10:30</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防災機材訓練　</a:t>
                      </a:r>
                      <a:r>
                        <a:rPr kumimoji="1" lang="en-US" altLang="ja-JP" dirty="0">
                          <a:latin typeface="Meiryo UI" panose="020B0604030504040204" pitchFamily="50" charset="-128"/>
                          <a:ea typeface="Meiryo UI" panose="020B0604030504040204" pitchFamily="50" charset="-128"/>
                        </a:rPr>
                        <a:t>】</a:t>
                      </a:r>
                    </a:p>
                    <a:p>
                      <a:r>
                        <a:rPr kumimoji="1" lang="ja-JP" altLang="en-US" dirty="0">
                          <a:latin typeface="Meiryo UI" panose="020B0604030504040204" pitchFamily="50" charset="-128"/>
                          <a:ea typeface="Meiryo UI" panose="020B0604030504040204" pitchFamily="50" charset="-128"/>
                        </a:rPr>
                        <a:t>チェーンソー・発電機の操作訓練</a:t>
                      </a:r>
                      <a:endParaRPr kumimoji="1" lang="en-US" altLang="ja-JP"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87286020"/>
                  </a:ext>
                </a:extLst>
              </a:tr>
              <a:tr h="591462">
                <a:tc vMerge="1">
                  <a:txBody>
                    <a:bodyPr/>
                    <a:lstStyle/>
                    <a:p>
                      <a:r>
                        <a:rPr kumimoji="1" lang="en-US" altLang="ja-JP" dirty="0">
                          <a:latin typeface="Meiryo UI" panose="020B0604030504040204" pitchFamily="50" charset="-128"/>
                          <a:ea typeface="Meiryo UI" panose="020B0604030504040204" pitchFamily="50" charset="-128"/>
                        </a:rPr>
                        <a:t>10:30</a:t>
                      </a:r>
                    </a:p>
                    <a:p>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11:00</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携帯用トイレ訓練</a:t>
                      </a:r>
                      <a:r>
                        <a:rPr kumimoji="1" lang="en-US" altLang="ja-JP" dirty="0">
                          <a:latin typeface="Meiryo UI" panose="020B0604030504040204" pitchFamily="50" charset="-128"/>
                          <a:ea typeface="Meiryo UI" panose="020B0604030504040204" pitchFamily="50" charset="-128"/>
                        </a:rPr>
                        <a:t>】</a:t>
                      </a:r>
                    </a:p>
                    <a:p>
                      <a:r>
                        <a:rPr kumimoji="1" lang="ja-JP" altLang="en-US" dirty="0">
                          <a:latin typeface="Meiryo UI" panose="020B0604030504040204" pitchFamily="50" charset="-128"/>
                          <a:ea typeface="Meiryo UI" panose="020B0604030504040204" pitchFamily="50" charset="-128"/>
                        </a:rPr>
                        <a:t>携帯用トイレの使用訓練</a:t>
                      </a:r>
                      <a:endParaRPr kumimoji="1" lang="en-US" altLang="ja-JP"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5388397"/>
                  </a:ext>
                </a:extLst>
              </a:tr>
            </a:tbl>
          </a:graphicData>
        </a:graphic>
      </p:graphicFrame>
      <p:cxnSp>
        <p:nvCxnSpPr>
          <p:cNvPr id="7" name="直線コネクタ 6"/>
          <p:cNvCxnSpPr/>
          <p:nvPr/>
        </p:nvCxnSpPr>
        <p:spPr>
          <a:xfrm>
            <a:off x="558482" y="830899"/>
            <a:ext cx="9001760" cy="0"/>
          </a:xfrm>
          <a:prstGeom prst="line">
            <a:avLst/>
          </a:prstGeom>
          <a:ln w="73025" cmpd="thinThick"/>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a:extLst>
              <a:ext uri="{FF2B5EF4-FFF2-40B4-BE49-F238E27FC236}">
                <a16:creationId xmlns:a16="http://schemas.microsoft.com/office/drawing/2014/main" id="{8CCB9AD2-3458-480C-BD4A-88F2459B2EFD}"/>
              </a:ext>
            </a:extLst>
          </p:cNvPr>
          <p:cNvSpPr>
            <a:spLocks noGrp="1"/>
          </p:cNvSpPr>
          <p:nvPr>
            <p:ph type="sldNum" sz="quarter" idx="12"/>
          </p:nvPr>
        </p:nvSpPr>
        <p:spPr/>
        <p:txBody>
          <a:bodyPr/>
          <a:lstStyle/>
          <a:p>
            <a:fld id="{7C3389D3-F134-4A2D-A434-3CE89B006D17}" type="slidenum">
              <a:rPr kumimoji="1" lang="ja-JP" altLang="en-US" smtClean="0"/>
              <a:t>2</a:t>
            </a:fld>
            <a:endParaRPr kumimoji="1" lang="ja-JP" altLang="en-US"/>
          </a:p>
        </p:txBody>
      </p:sp>
    </p:spTree>
    <p:extLst>
      <p:ext uri="{BB962C8B-B14F-4D97-AF65-F5344CB8AC3E}">
        <p14:creationId xmlns:p14="http://schemas.microsoft.com/office/powerpoint/2010/main" val="587832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8482" y="344807"/>
            <a:ext cx="8543925" cy="508633"/>
          </a:xfrm>
        </p:spPr>
        <p:txBody>
          <a:bodyPr>
            <a:normAutofit/>
          </a:bodyPr>
          <a:lstStyle/>
          <a:p>
            <a:r>
              <a:rPr kumimoji="1" lang="ja-JP" altLang="en-US" sz="2800" dirty="0">
                <a:latin typeface="Meiryo UI" panose="020B0604030504040204" pitchFamily="50" charset="-128"/>
                <a:ea typeface="Meiryo UI" panose="020B0604030504040204" pitchFamily="50" charset="-128"/>
              </a:rPr>
              <a:t>事例２　地震体験車</a:t>
            </a:r>
            <a:r>
              <a:rPr lang="ja-JP" altLang="en-US" sz="2800" dirty="0">
                <a:latin typeface="Meiryo UI" panose="020B0604030504040204" pitchFamily="50" charset="-128"/>
                <a:ea typeface="Meiryo UI" panose="020B0604030504040204" pitchFamily="50" charset="-128"/>
              </a:rPr>
              <a:t>訓練</a:t>
            </a:r>
            <a:endParaRPr kumimoji="1" lang="ja-JP" altLang="en-US" sz="2800"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a:xfrm>
            <a:off x="681037" y="1362073"/>
            <a:ext cx="8543925" cy="910912"/>
          </a:xfrm>
        </p:spPr>
        <p:txBody>
          <a:bodyPr>
            <a:normAutofit/>
          </a:bodyPr>
          <a:lstStyle/>
          <a:p>
            <a:r>
              <a:rPr lang="ja-JP" altLang="en-US" sz="2400" dirty="0">
                <a:latin typeface="Meiryo UI" panose="020B0604030504040204" pitchFamily="50" charset="-128"/>
                <a:ea typeface="Meiryo UI" panose="020B0604030504040204" pitchFamily="50" charset="-128"/>
              </a:rPr>
              <a:t>地震体験車により、過去の地震及び将来想定されている地震の揺れを体験。</a:t>
            </a:r>
            <a:endParaRPr lang="en-US" altLang="ja-JP" sz="2400" dirty="0">
              <a:latin typeface="Meiryo UI" panose="020B0604030504040204" pitchFamily="50" charset="-128"/>
              <a:ea typeface="Meiryo UI" panose="020B0604030504040204" pitchFamily="50" charset="-128"/>
            </a:endParaRPr>
          </a:p>
        </p:txBody>
      </p:sp>
      <p:sp>
        <p:nvSpPr>
          <p:cNvPr id="4" name="タイトル 1"/>
          <p:cNvSpPr txBox="1">
            <a:spLocks/>
          </p:cNvSpPr>
          <p:nvPr/>
        </p:nvSpPr>
        <p:spPr>
          <a:xfrm>
            <a:off x="1016317" y="853440"/>
            <a:ext cx="8543925" cy="5086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ja-JP" altLang="en-US" sz="2800" dirty="0">
                <a:latin typeface="Meiryo UI" panose="020B0604030504040204" pitchFamily="50" charset="-128"/>
                <a:ea typeface="Meiryo UI" panose="020B0604030504040204" pitchFamily="50" charset="-128"/>
              </a:rPr>
              <a:t>（子中　自主防災隊）</a:t>
            </a:r>
          </a:p>
        </p:txBody>
      </p:sp>
      <p:graphicFrame>
        <p:nvGraphicFramePr>
          <p:cNvPr id="5" name="表 4"/>
          <p:cNvGraphicFramePr>
            <a:graphicFrameLocks noGrp="1"/>
          </p:cNvGraphicFramePr>
          <p:nvPr>
            <p:extLst>
              <p:ext uri="{D42A27DB-BD31-4B8C-83A1-F6EECF244321}">
                <p14:modId xmlns:p14="http://schemas.microsoft.com/office/powerpoint/2010/main" val="1572103911"/>
              </p:ext>
            </p:extLst>
          </p:nvPr>
        </p:nvGraphicFramePr>
        <p:xfrm>
          <a:off x="716120" y="2963973"/>
          <a:ext cx="8686484" cy="3684915"/>
        </p:xfrm>
        <a:graphic>
          <a:graphicData uri="http://schemas.openxmlformats.org/drawingml/2006/table">
            <a:tbl>
              <a:tblPr firstRow="1" bandRow="1">
                <a:tableStyleId>{5C22544A-7EE6-4342-B048-85BDC9FD1C3A}</a:tableStyleId>
              </a:tblPr>
              <a:tblGrid>
                <a:gridCol w="1615234">
                  <a:extLst>
                    <a:ext uri="{9D8B030D-6E8A-4147-A177-3AD203B41FA5}">
                      <a16:colId xmlns:a16="http://schemas.microsoft.com/office/drawing/2014/main" val="20000"/>
                    </a:ext>
                  </a:extLst>
                </a:gridCol>
                <a:gridCol w="7071250">
                  <a:extLst>
                    <a:ext uri="{9D8B030D-6E8A-4147-A177-3AD203B41FA5}">
                      <a16:colId xmlns:a16="http://schemas.microsoft.com/office/drawing/2014/main" val="20001"/>
                    </a:ext>
                  </a:extLst>
                </a:gridCol>
              </a:tblGrid>
              <a:tr h="303102">
                <a:tc>
                  <a:txBody>
                    <a:bodyPr/>
                    <a:lstStyle/>
                    <a:p>
                      <a:pPr algn="ctr"/>
                      <a:r>
                        <a:rPr kumimoji="1" lang="ja-JP" altLang="en-US" dirty="0">
                          <a:latin typeface="Meiryo UI" panose="020B0604030504040204" pitchFamily="50" charset="-128"/>
                          <a:ea typeface="Meiryo UI" panose="020B0604030504040204" pitchFamily="50" charset="-128"/>
                        </a:rPr>
                        <a:t>時　　間</a:t>
                      </a:r>
                    </a:p>
                  </a:txBody>
                  <a:tcPr/>
                </a:tc>
                <a:tc>
                  <a:txBody>
                    <a:bodyPr/>
                    <a:lstStyle/>
                    <a:p>
                      <a:pPr algn="ctr"/>
                      <a:r>
                        <a:rPr kumimoji="1" lang="ja-JP" altLang="en-US" dirty="0">
                          <a:latin typeface="Meiryo UI" panose="020B0604030504040204" pitchFamily="50" charset="-128"/>
                          <a:ea typeface="Meiryo UI" panose="020B0604030504040204" pitchFamily="50" charset="-128"/>
                        </a:rPr>
                        <a:t>内　　　　　　容</a:t>
                      </a:r>
                    </a:p>
                  </a:txBody>
                  <a:tcPr/>
                </a:tc>
                <a:extLst>
                  <a:ext uri="{0D108BD9-81ED-4DB2-BD59-A6C34878D82A}">
                    <a16:rowId xmlns:a16="http://schemas.microsoft.com/office/drawing/2014/main" val="10000"/>
                  </a:ext>
                </a:extLst>
              </a:tr>
              <a:tr h="663831">
                <a:tc>
                  <a:txBody>
                    <a:bodyPr/>
                    <a:lstStyle/>
                    <a:p>
                      <a:r>
                        <a:rPr kumimoji="1" lang="en-US" altLang="ja-JP" dirty="0">
                          <a:latin typeface="Meiryo UI" panose="020B0604030504040204" pitchFamily="50" charset="-128"/>
                          <a:ea typeface="Meiryo UI" panose="020B0604030504040204" pitchFamily="50" charset="-128"/>
                        </a:rPr>
                        <a:t>8</a:t>
                      </a: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30</a:t>
                      </a:r>
                    </a:p>
                    <a:p>
                      <a:r>
                        <a:rPr kumimoji="1" lang="ja-JP" altLang="en-US" dirty="0">
                          <a:latin typeface="Meiryo UI" panose="020B0604030504040204" pitchFamily="50" charset="-128"/>
                          <a:ea typeface="Meiryo UI" panose="020B0604030504040204" pitchFamily="50" charset="-128"/>
                        </a:rPr>
                        <a:t>～９：</a:t>
                      </a:r>
                      <a:r>
                        <a:rPr kumimoji="1" lang="en-US" altLang="ja-JP" dirty="0">
                          <a:latin typeface="Meiryo UI" panose="020B0604030504040204" pitchFamily="50" charset="-128"/>
                          <a:ea typeface="Meiryo UI" panose="020B0604030504040204" pitchFamily="50" charset="-128"/>
                        </a:rPr>
                        <a:t>00</a:t>
                      </a:r>
                    </a:p>
                  </a:txBody>
                  <a:tcPr anchor="ctr"/>
                </a:tc>
                <a:tc>
                  <a:txBody>
                    <a:bodyPr/>
                    <a:lstStyle/>
                    <a:p>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情報伝達</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訓練】</a:t>
                      </a:r>
                    </a:p>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消防団が地区内を巡回、広報し、訓練実施の周知を実施</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663831">
                <a:tc>
                  <a:txBody>
                    <a:bodyPr/>
                    <a:lstStyle/>
                    <a:p>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9</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00</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9</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30</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研修（厚木市及び子中地区の被害想定）</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a:t>
                      </a:r>
                      <a:endParaRPr kumimoji="1" lang="en-US" altLang="ja-JP" sz="18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大規模災害時の子中地区の被害想定について説明</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10002"/>
                  </a:ext>
                </a:extLst>
              </a:tr>
              <a:tr h="663831">
                <a:tc>
                  <a:txBody>
                    <a:bodyPr/>
                    <a:lstStyle/>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９</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30</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11</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00</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起震車体験訓練</a:t>
                      </a:r>
                      <a:r>
                        <a:rPr kumimoji="1" lang="en-US" altLang="ja-JP" dirty="0">
                          <a:latin typeface="Meiryo UI" panose="020B0604030504040204" pitchFamily="50" charset="-128"/>
                          <a:ea typeface="Meiryo UI" panose="020B0604030504040204" pitchFamily="50" charset="-128"/>
                        </a:rPr>
                        <a:t>】</a:t>
                      </a:r>
                    </a:p>
                    <a:p>
                      <a:r>
                        <a:rPr kumimoji="1" lang="ja-JP" altLang="en-US" dirty="0">
                          <a:latin typeface="Meiryo UI" panose="020B0604030504040204" pitchFamily="50" charset="-128"/>
                          <a:ea typeface="Meiryo UI" panose="020B0604030504040204" pitchFamily="50" charset="-128"/>
                        </a:rPr>
                        <a:t>起震車による揺れ等を体験。</a:t>
                      </a:r>
                    </a:p>
                  </a:txBody>
                  <a:tcPr/>
                </a:tc>
                <a:extLst>
                  <a:ext uri="{0D108BD9-81ED-4DB2-BD59-A6C34878D82A}">
                    <a16:rowId xmlns:a16="http://schemas.microsoft.com/office/drawing/2014/main" val="10003"/>
                  </a:ext>
                </a:extLst>
              </a:tr>
              <a:tr h="663831">
                <a:tc>
                  <a:txBody>
                    <a:bodyPr/>
                    <a:lstStyle/>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９：</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30</a:t>
                      </a:r>
                    </a:p>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11</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00</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nchor="ctr"/>
                </a:tc>
                <a:tc>
                  <a:txBody>
                    <a:bodyPr/>
                    <a:lstStyle/>
                    <a:p>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【AED</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操作訓練</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a:t>
                      </a:r>
                    </a:p>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防災指導員、推進員により訓練用</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AED</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を使用した心肺蘇生の訓練を実施</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10004"/>
                  </a:ext>
                </a:extLst>
              </a:tr>
              <a:tr h="663831">
                <a:tc>
                  <a:txBody>
                    <a:bodyPr/>
                    <a:lstStyle/>
                    <a:p>
                      <a:r>
                        <a:rPr kumimoji="1" lang="ja-JP" altLang="en-US" dirty="0">
                          <a:latin typeface="Meiryo UI" panose="020B0604030504040204" pitchFamily="50" charset="-128"/>
                          <a:ea typeface="Meiryo UI" panose="020B0604030504040204" pitchFamily="50" charset="-128"/>
                        </a:rPr>
                        <a:t>９：</a:t>
                      </a:r>
                      <a:r>
                        <a:rPr kumimoji="1" lang="en-US" altLang="ja-JP" dirty="0">
                          <a:latin typeface="Meiryo UI" panose="020B0604030504040204" pitchFamily="50" charset="-128"/>
                          <a:ea typeface="Meiryo UI" panose="020B0604030504040204" pitchFamily="50" charset="-128"/>
                        </a:rPr>
                        <a:t>30</a:t>
                      </a:r>
                    </a:p>
                    <a:p>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11</a:t>
                      </a: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00</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救助車両等実施</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a:t>
                      </a:r>
                    </a:p>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厚木北署の救助者及びポンプ車を展示</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1361439154"/>
                  </a:ext>
                </a:extLst>
              </a:tr>
            </a:tbl>
          </a:graphicData>
        </a:graphic>
      </p:graphicFrame>
      <p:cxnSp>
        <p:nvCxnSpPr>
          <p:cNvPr id="7" name="直線コネクタ 6"/>
          <p:cNvCxnSpPr/>
          <p:nvPr/>
        </p:nvCxnSpPr>
        <p:spPr>
          <a:xfrm>
            <a:off x="558482" y="830899"/>
            <a:ext cx="9001760" cy="0"/>
          </a:xfrm>
          <a:prstGeom prst="line">
            <a:avLst/>
          </a:prstGeom>
          <a:ln w="73025" cmpd="thinThick"/>
        </p:spPr>
        <p:style>
          <a:lnRef idx="1">
            <a:schemeClr val="accent1"/>
          </a:lnRef>
          <a:fillRef idx="0">
            <a:schemeClr val="accent1"/>
          </a:fillRef>
          <a:effectRef idx="0">
            <a:schemeClr val="accent1"/>
          </a:effectRef>
          <a:fontRef idx="minor">
            <a:schemeClr val="tx1"/>
          </a:fontRef>
        </p:style>
      </p:cxnSp>
      <p:sp>
        <p:nvSpPr>
          <p:cNvPr id="8" name="コンテンツ プレースホルダー 2">
            <a:extLst>
              <a:ext uri="{FF2B5EF4-FFF2-40B4-BE49-F238E27FC236}">
                <a16:creationId xmlns:a16="http://schemas.microsoft.com/office/drawing/2014/main" id="{CFA02E61-D4DB-4D81-894C-A80AED45CC3C}"/>
              </a:ext>
            </a:extLst>
          </p:cNvPr>
          <p:cNvSpPr txBox="1">
            <a:spLocks/>
          </p:cNvSpPr>
          <p:nvPr/>
        </p:nvSpPr>
        <p:spPr>
          <a:xfrm>
            <a:off x="681037" y="2163024"/>
            <a:ext cx="8967789" cy="9109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200"/>
              </a:spcBef>
              <a:buNone/>
            </a:pP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市からの地震体験車派遣について、８月</a:t>
            </a:r>
            <a:r>
              <a:rPr lang="en-US" altLang="ja-JP" sz="1600" dirty="0">
                <a:latin typeface="Meiryo UI" panose="020B0604030504040204" pitchFamily="50" charset="-128"/>
                <a:ea typeface="Meiryo UI" panose="020B0604030504040204" pitchFamily="50" charset="-128"/>
              </a:rPr>
              <a:t>25</a:t>
            </a:r>
            <a:r>
              <a:rPr lang="ja-JP" altLang="en-US" sz="1600" dirty="0">
                <a:latin typeface="Meiryo UI" panose="020B0604030504040204" pitchFamily="50" charset="-128"/>
                <a:ea typeface="Meiryo UI" panose="020B0604030504040204" pitchFamily="50" charset="-128"/>
              </a:rPr>
              <a:t>日</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～９月７日</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日</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の期間は実施していません。</a:t>
            </a:r>
            <a:endParaRPr lang="en-US" altLang="ja-JP" sz="1600" dirty="0">
              <a:latin typeface="Meiryo UI" panose="020B0604030504040204" pitchFamily="50" charset="-128"/>
              <a:ea typeface="Meiryo UI" panose="020B0604030504040204" pitchFamily="50" charset="-128"/>
            </a:endParaRPr>
          </a:p>
          <a:p>
            <a:pPr marL="0" indent="0">
              <a:spcBef>
                <a:spcPts val="200"/>
              </a:spcBef>
              <a:buNone/>
            </a:pPr>
            <a:r>
              <a:rPr lang="ja-JP" altLang="en-US" sz="1600" dirty="0">
                <a:latin typeface="Meiryo UI" panose="020B0604030504040204" pitchFamily="50" charset="-128"/>
                <a:ea typeface="Meiryo UI" panose="020B0604030504040204" pitchFamily="50" charset="-128"/>
              </a:rPr>
              <a:t>　 上記期間外で防災訓練を実施する自主防災隊はご検討ください。</a:t>
            </a:r>
            <a:endParaRPr lang="en-US" altLang="ja-JP" sz="1600" dirty="0">
              <a:latin typeface="Meiryo UI" panose="020B0604030504040204" pitchFamily="50" charset="-128"/>
              <a:ea typeface="Meiryo UI" panose="020B0604030504040204" pitchFamily="50" charset="-128"/>
            </a:endParaRPr>
          </a:p>
        </p:txBody>
      </p:sp>
      <p:sp>
        <p:nvSpPr>
          <p:cNvPr id="6" name="スライド番号プレースホルダー 5">
            <a:extLst>
              <a:ext uri="{FF2B5EF4-FFF2-40B4-BE49-F238E27FC236}">
                <a16:creationId xmlns:a16="http://schemas.microsoft.com/office/drawing/2014/main" id="{10A751BC-BB7C-4A10-8EAF-FFEE77AABA89}"/>
              </a:ext>
            </a:extLst>
          </p:cNvPr>
          <p:cNvSpPr>
            <a:spLocks noGrp="1"/>
          </p:cNvSpPr>
          <p:nvPr>
            <p:ph type="sldNum" sz="quarter" idx="12"/>
          </p:nvPr>
        </p:nvSpPr>
        <p:spPr/>
        <p:txBody>
          <a:bodyPr/>
          <a:lstStyle/>
          <a:p>
            <a:fld id="{7C3389D3-F134-4A2D-A434-3CE89B006D17}" type="slidenum">
              <a:rPr kumimoji="1" lang="ja-JP" altLang="en-US" smtClean="0"/>
              <a:t>3</a:t>
            </a:fld>
            <a:endParaRPr kumimoji="1" lang="ja-JP" altLang="en-US"/>
          </a:p>
        </p:txBody>
      </p:sp>
    </p:spTree>
    <p:extLst>
      <p:ext uri="{BB962C8B-B14F-4D97-AF65-F5344CB8AC3E}">
        <p14:creationId xmlns:p14="http://schemas.microsoft.com/office/powerpoint/2010/main" val="1917830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8482" y="344807"/>
            <a:ext cx="8543925" cy="508633"/>
          </a:xfrm>
        </p:spPr>
        <p:txBody>
          <a:bodyPr>
            <a:normAutofit/>
          </a:bodyPr>
          <a:lstStyle/>
          <a:p>
            <a:r>
              <a:rPr kumimoji="1" lang="ja-JP" altLang="en-US" sz="2800" dirty="0">
                <a:latin typeface="Meiryo UI" panose="020B0604030504040204" pitchFamily="50" charset="-128"/>
                <a:ea typeface="Meiryo UI" panose="020B0604030504040204" pitchFamily="50" charset="-128"/>
              </a:rPr>
              <a:t>事例３　避難所運営訓練</a:t>
            </a:r>
            <a:r>
              <a:rPr lang="ja-JP" altLang="ja-JP" sz="2800" dirty="0">
                <a:latin typeface="Meiryo UI" panose="020B0604030504040204" pitchFamily="50" charset="-128"/>
                <a:ea typeface="Meiryo UI" panose="020B0604030504040204" pitchFamily="50" charset="-128"/>
              </a:rPr>
              <a:t>の</a:t>
            </a:r>
            <a:r>
              <a:rPr lang="ja-JP" altLang="en-US" sz="2800" dirty="0">
                <a:latin typeface="Meiryo UI" panose="020B0604030504040204" pitchFamily="50" charset="-128"/>
                <a:ea typeface="Meiryo UI" panose="020B0604030504040204" pitchFamily="50" charset="-128"/>
              </a:rPr>
              <a:t>実施</a:t>
            </a:r>
            <a:endParaRPr kumimoji="1" lang="ja-JP" altLang="en-US" sz="2800"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a:xfrm>
            <a:off x="681037" y="1384613"/>
            <a:ext cx="8543925" cy="956627"/>
          </a:xfrm>
        </p:spPr>
        <p:txBody>
          <a:bodyPr>
            <a:normAutofit/>
          </a:bodyPr>
          <a:lstStyle/>
          <a:p>
            <a:r>
              <a:rPr kumimoji="1" lang="ja-JP" altLang="en-US" dirty="0">
                <a:latin typeface="Meiryo UI" panose="020B0604030504040204" pitchFamily="50" charset="-128"/>
                <a:ea typeface="Meiryo UI" panose="020B0604030504040204" pitchFamily="50" charset="-128"/>
              </a:rPr>
              <a:t>避難所となる体育館内で室内テントの組み立てを体験。</a:t>
            </a:r>
          </a:p>
        </p:txBody>
      </p:sp>
      <p:sp>
        <p:nvSpPr>
          <p:cNvPr id="4" name="タイトル 1"/>
          <p:cNvSpPr txBox="1">
            <a:spLocks/>
          </p:cNvSpPr>
          <p:nvPr/>
        </p:nvSpPr>
        <p:spPr>
          <a:xfrm>
            <a:off x="1016317" y="853440"/>
            <a:ext cx="8543925" cy="5086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ja-JP" altLang="en-US" sz="2800" dirty="0">
                <a:latin typeface="Meiryo UI" panose="020B0604030504040204" pitchFamily="50" charset="-128"/>
                <a:ea typeface="Meiryo UI" panose="020B0604030504040204" pitchFamily="50" charset="-128"/>
              </a:rPr>
              <a:t>（上依知上町　自主防災隊）</a:t>
            </a:r>
          </a:p>
        </p:txBody>
      </p:sp>
      <p:graphicFrame>
        <p:nvGraphicFramePr>
          <p:cNvPr id="5" name="表 4"/>
          <p:cNvGraphicFramePr>
            <a:graphicFrameLocks noGrp="1"/>
          </p:cNvGraphicFramePr>
          <p:nvPr>
            <p:extLst>
              <p:ext uri="{D42A27DB-BD31-4B8C-83A1-F6EECF244321}">
                <p14:modId xmlns:p14="http://schemas.microsoft.com/office/powerpoint/2010/main" val="771208"/>
              </p:ext>
            </p:extLst>
          </p:nvPr>
        </p:nvGraphicFramePr>
        <p:xfrm>
          <a:off x="681037" y="2363780"/>
          <a:ext cx="8686484" cy="3551297"/>
        </p:xfrm>
        <a:graphic>
          <a:graphicData uri="http://schemas.openxmlformats.org/drawingml/2006/table">
            <a:tbl>
              <a:tblPr firstRow="1" bandRow="1">
                <a:tableStyleId>{5C22544A-7EE6-4342-B048-85BDC9FD1C3A}</a:tableStyleId>
              </a:tblPr>
              <a:tblGrid>
                <a:gridCol w="1615234">
                  <a:extLst>
                    <a:ext uri="{9D8B030D-6E8A-4147-A177-3AD203B41FA5}">
                      <a16:colId xmlns:a16="http://schemas.microsoft.com/office/drawing/2014/main" val="20000"/>
                    </a:ext>
                  </a:extLst>
                </a:gridCol>
                <a:gridCol w="7071250">
                  <a:extLst>
                    <a:ext uri="{9D8B030D-6E8A-4147-A177-3AD203B41FA5}">
                      <a16:colId xmlns:a16="http://schemas.microsoft.com/office/drawing/2014/main" val="20001"/>
                    </a:ext>
                  </a:extLst>
                </a:gridCol>
              </a:tblGrid>
              <a:tr h="509589">
                <a:tc>
                  <a:txBody>
                    <a:bodyPr/>
                    <a:lstStyle/>
                    <a:p>
                      <a:pPr algn="ctr"/>
                      <a:r>
                        <a:rPr kumimoji="1" lang="ja-JP" altLang="en-US" dirty="0">
                          <a:latin typeface="Meiryo UI" panose="020B0604030504040204" pitchFamily="50" charset="-128"/>
                          <a:ea typeface="Meiryo UI" panose="020B0604030504040204" pitchFamily="50" charset="-128"/>
                        </a:rPr>
                        <a:t>時　　間</a:t>
                      </a:r>
                    </a:p>
                  </a:txBody>
                  <a:tcPr/>
                </a:tc>
                <a:tc>
                  <a:txBody>
                    <a:bodyPr/>
                    <a:lstStyle/>
                    <a:p>
                      <a:pPr algn="ctr"/>
                      <a:r>
                        <a:rPr kumimoji="1" lang="ja-JP" altLang="en-US" dirty="0">
                          <a:latin typeface="Meiryo UI" panose="020B0604030504040204" pitchFamily="50" charset="-128"/>
                          <a:ea typeface="Meiryo UI" panose="020B0604030504040204" pitchFamily="50" charset="-128"/>
                        </a:rPr>
                        <a:t>内　　　　　　容</a:t>
                      </a:r>
                    </a:p>
                  </a:txBody>
                  <a:tcPr/>
                </a:tc>
                <a:extLst>
                  <a:ext uri="{0D108BD9-81ED-4DB2-BD59-A6C34878D82A}">
                    <a16:rowId xmlns:a16="http://schemas.microsoft.com/office/drawing/2014/main" val="10000"/>
                  </a:ext>
                </a:extLst>
              </a:tr>
              <a:tr h="663831">
                <a:tc>
                  <a:txBody>
                    <a:bodyPr/>
                    <a:lstStyle/>
                    <a:p>
                      <a:pPr algn="just">
                        <a:spcAft>
                          <a:spcPts val="0"/>
                        </a:spcAft>
                      </a:pP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8</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30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８</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初動訓練</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地震発生時に家庭内において自身を守る訓練を実施</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・ガス及び電気（ブレーカー遮断等）の点検</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663831">
                <a:tc>
                  <a:txBody>
                    <a:bodyPr/>
                    <a:lstStyle/>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８</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９</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1</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避難</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訓練】</a:t>
                      </a: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各自治会エリアから指定避難所である上依知小学校へ避難</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731957">
                <a:tc>
                  <a:txBody>
                    <a:bodyPr/>
                    <a:lstStyle/>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９：</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10</a:t>
                      </a: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40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起震車体験</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訓練】</a:t>
                      </a: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過去の大地震に相応した揺れの体験、またはその体験状況を見学</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663831">
                <a:tc>
                  <a:txBody>
                    <a:bodyPr/>
                    <a:lstStyle/>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９：</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10</a:t>
                      </a: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40</a:t>
                      </a:r>
                      <a:endPar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避難所運営</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訓練】</a:t>
                      </a: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避難所となる体育館内で室内テントの組み立てを経験</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・備蓄品の確認及び避難経路の再確認</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cxnSp>
        <p:nvCxnSpPr>
          <p:cNvPr id="7" name="直線コネクタ 6"/>
          <p:cNvCxnSpPr/>
          <p:nvPr/>
        </p:nvCxnSpPr>
        <p:spPr>
          <a:xfrm>
            <a:off x="558482" y="830899"/>
            <a:ext cx="9001760" cy="0"/>
          </a:xfrm>
          <a:prstGeom prst="line">
            <a:avLst/>
          </a:prstGeom>
          <a:ln w="73025" cmpd="thinThick"/>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a:extLst>
              <a:ext uri="{FF2B5EF4-FFF2-40B4-BE49-F238E27FC236}">
                <a16:creationId xmlns:a16="http://schemas.microsoft.com/office/drawing/2014/main" id="{C342809E-0AB0-412A-A1E9-8113B9C56C17}"/>
              </a:ext>
            </a:extLst>
          </p:cNvPr>
          <p:cNvSpPr>
            <a:spLocks noGrp="1"/>
          </p:cNvSpPr>
          <p:nvPr>
            <p:ph type="sldNum" sz="quarter" idx="12"/>
          </p:nvPr>
        </p:nvSpPr>
        <p:spPr/>
        <p:txBody>
          <a:bodyPr/>
          <a:lstStyle/>
          <a:p>
            <a:fld id="{7C3389D3-F134-4A2D-A434-3CE89B006D17}" type="slidenum">
              <a:rPr kumimoji="1" lang="ja-JP" altLang="en-US" smtClean="0"/>
              <a:t>4</a:t>
            </a:fld>
            <a:endParaRPr kumimoji="1" lang="ja-JP" altLang="en-US"/>
          </a:p>
        </p:txBody>
      </p:sp>
    </p:spTree>
    <p:extLst>
      <p:ext uri="{BB962C8B-B14F-4D97-AF65-F5344CB8AC3E}">
        <p14:creationId xmlns:p14="http://schemas.microsoft.com/office/powerpoint/2010/main" val="3799515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8482" y="344807"/>
            <a:ext cx="8543925" cy="508633"/>
          </a:xfrm>
        </p:spPr>
        <p:txBody>
          <a:bodyPr>
            <a:normAutofit/>
          </a:bodyPr>
          <a:lstStyle/>
          <a:p>
            <a:r>
              <a:rPr kumimoji="1" lang="ja-JP" altLang="en-US" sz="2800" dirty="0">
                <a:latin typeface="Meiryo UI" panose="020B0604030504040204" pitchFamily="50" charset="-128"/>
                <a:ea typeface="Meiryo UI" panose="020B0604030504040204" pitchFamily="50" charset="-128"/>
              </a:rPr>
              <a:t>事例４　停電を想定した炊き出し訓練の実施</a:t>
            </a:r>
          </a:p>
        </p:txBody>
      </p:sp>
      <p:sp>
        <p:nvSpPr>
          <p:cNvPr id="3" name="コンテンツ プレースホルダー 2"/>
          <p:cNvSpPr>
            <a:spLocks noGrp="1"/>
          </p:cNvSpPr>
          <p:nvPr>
            <p:ph idx="1"/>
          </p:nvPr>
        </p:nvSpPr>
        <p:spPr>
          <a:xfrm>
            <a:off x="681037" y="1384613"/>
            <a:ext cx="8543925" cy="956627"/>
          </a:xfrm>
        </p:spPr>
        <p:txBody>
          <a:bodyPr>
            <a:normAutofit/>
          </a:bodyPr>
          <a:lstStyle/>
          <a:p>
            <a:r>
              <a:rPr lang="ja-JP" altLang="en-US" dirty="0">
                <a:latin typeface="Meiryo UI" panose="020B0604030504040204" pitchFamily="50" charset="-128"/>
                <a:ea typeface="Meiryo UI" panose="020B0604030504040204" pitchFamily="50" charset="-128"/>
              </a:rPr>
              <a:t>停電を想定した炊き出しの仕方について、米のとぎ方や水の配分、火加減等を説明</a:t>
            </a:r>
            <a:endParaRPr kumimoji="1" lang="ja-JP" altLang="en-US" dirty="0">
              <a:latin typeface="Meiryo UI" panose="020B0604030504040204" pitchFamily="50" charset="-128"/>
              <a:ea typeface="Meiryo UI" panose="020B0604030504040204" pitchFamily="50" charset="-128"/>
            </a:endParaRPr>
          </a:p>
        </p:txBody>
      </p:sp>
      <p:sp>
        <p:nvSpPr>
          <p:cNvPr id="4" name="タイトル 1"/>
          <p:cNvSpPr txBox="1">
            <a:spLocks/>
          </p:cNvSpPr>
          <p:nvPr/>
        </p:nvSpPr>
        <p:spPr>
          <a:xfrm>
            <a:off x="1016317" y="853440"/>
            <a:ext cx="8543925" cy="5086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ja-JP" altLang="en-US" sz="2800" dirty="0">
                <a:latin typeface="Meiryo UI" panose="020B0604030504040204" pitchFamily="50" charset="-128"/>
                <a:ea typeface="Meiryo UI" panose="020B0604030504040204" pitchFamily="50" charset="-128"/>
              </a:rPr>
              <a:t>（丸打　自主防災隊）</a:t>
            </a:r>
          </a:p>
        </p:txBody>
      </p:sp>
      <p:graphicFrame>
        <p:nvGraphicFramePr>
          <p:cNvPr id="5" name="表 4"/>
          <p:cNvGraphicFramePr>
            <a:graphicFrameLocks noGrp="1"/>
          </p:cNvGraphicFramePr>
          <p:nvPr>
            <p:extLst>
              <p:ext uri="{D42A27DB-BD31-4B8C-83A1-F6EECF244321}">
                <p14:modId xmlns:p14="http://schemas.microsoft.com/office/powerpoint/2010/main" val="2361354204"/>
              </p:ext>
            </p:extLst>
          </p:nvPr>
        </p:nvGraphicFramePr>
        <p:xfrm>
          <a:off x="681037" y="2363780"/>
          <a:ext cx="8686484" cy="3987873"/>
        </p:xfrm>
        <a:graphic>
          <a:graphicData uri="http://schemas.openxmlformats.org/drawingml/2006/table">
            <a:tbl>
              <a:tblPr firstRow="1" bandRow="1">
                <a:tableStyleId>{5C22544A-7EE6-4342-B048-85BDC9FD1C3A}</a:tableStyleId>
              </a:tblPr>
              <a:tblGrid>
                <a:gridCol w="1615234">
                  <a:extLst>
                    <a:ext uri="{9D8B030D-6E8A-4147-A177-3AD203B41FA5}">
                      <a16:colId xmlns:a16="http://schemas.microsoft.com/office/drawing/2014/main" val="20000"/>
                    </a:ext>
                  </a:extLst>
                </a:gridCol>
                <a:gridCol w="7071250">
                  <a:extLst>
                    <a:ext uri="{9D8B030D-6E8A-4147-A177-3AD203B41FA5}">
                      <a16:colId xmlns:a16="http://schemas.microsoft.com/office/drawing/2014/main" val="20001"/>
                    </a:ext>
                  </a:extLst>
                </a:gridCol>
              </a:tblGrid>
              <a:tr h="509589">
                <a:tc>
                  <a:txBody>
                    <a:bodyPr/>
                    <a:lstStyle/>
                    <a:p>
                      <a:pPr algn="ctr"/>
                      <a:r>
                        <a:rPr kumimoji="1" lang="ja-JP" altLang="en-US" dirty="0">
                          <a:latin typeface="Meiryo UI" panose="020B0604030504040204" pitchFamily="50" charset="-128"/>
                          <a:ea typeface="Meiryo UI" panose="020B0604030504040204" pitchFamily="50" charset="-128"/>
                        </a:rPr>
                        <a:t>時　　間</a:t>
                      </a:r>
                    </a:p>
                  </a:txBody>
                  <a:tcPr/>
                </a:tc>
                <a:tc>
                  <a:txBody>
                    <a:bodyPr/>
                    <a:lstStyle/>
                    <a:p>
                      <a:pPr algn="ctr"/>
                      <a:r>
                        <a:rPr kumimoji="1" lang="ja-JP" altLang="en-US" dirty="0">
                          <a:latin typeface="Meiryo UI" panose="020B0604030504040204" pitchFamily="50" charset="-128"/>
                          <a:ea typeface="Meiryo UI" panose="020B0604030504040204" pitchFamily="50" charset="-128"/>
                        </a:rPr>
                        <a:t>内　　　　　　容</a:t>
                      </a:r>
                    </a:p>
                  </a:txBody>
                  <a:tcPr/>
                </a:tc>
                <a:extLst>
                  <a:ext uri="{0D108BD9-81ED-4DB2-BD59-A6C34878D82A}">
                    <a16:rowId xmlns:a16="http://schemas.microsoft.com/office/drawing/2014/main" val="10000"/>
                  </a:ext>
                </a:extLst>
              </a:tr>
              <a:tr h="663831">
                <a:tc>
                  <a:txBody>
                    <a:bodyPr/>
                    <a:lstStyle/>
                    <a:p>
                      <a:pPr algn="just">
                        <a:spcAft>
                          <a:spcPts val="0"/>
                        </a:spcAft>
                      </a:pP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8</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30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9</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1</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情報伝達訓練</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自治会長から自主防災に関する説明</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663831">
                <a:tc>
                  <a:txBody>
                    <a:bodyPr/>
                    <a:lstStyle/>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９：</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10</a:t>
                      </a: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～９：</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30</a:t>
                      </a:r>
                    </a:p>
                  </a:txBody>
                  <a:tcPr marL="68580" marR="68580" marT="0" marB="0" anchor="ctr"/>
                </a:tc>
                <a:tc>
                  <a:txBody>
                    <a:bodyPr/>
                    <a:lstStyle/>
                    <a:p>
                      <a:pPr algn="just">
                        <a:spcAft>
                          <a:spcPts val="0"/>
                        </a:spcAft>
                      </a:pP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初期消火訓練</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消火器による消火活動の体験</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663831">
                <a:tc>
                  <a:txBody>
                    <a:bodyPr/>
                    <a:lstStyle/>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９：</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30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00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炊き出し訓練</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停電を想定した炊き出しの仕方について自治会内の過去経験者から説明</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663831">
                <a:tc>
                  <a:txBody>
                    <a:bodyPr/>
                    <a:lstStyle/>
                    <a:p>
                      <a:pPr algn="just">
                        <a:spcAft>
                          <a:spcPts val="0"/>
                        </a:spcAft>
                      </a:pP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00</a:t>
                      </a: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30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防災備蓄の点検等</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・折り畳みリヤカー、発電機の点検等</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・自宅防災品のストックについて説明</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2058048809"/>
                  </a:ext>
                </a:extLst>
              </a:tr>
              <a:tr h="663831">
                <a:tc>
                  <a:txBody>
                    <a:bodyPr/>
                    <a:lstStyle/>
                    <a:p>
                      <a:pPr algn="just">
                        <a:spcAft>
                          <a:spcPts val="0"/>
                        </a:spcAft>
                      </a:pP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30</a:t>
                      </a: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11</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00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その他訓練</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防災推進員による防災に関する説明</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76174607"/>
                  </a:ext>
                </a:extLst>
              </a:tr>
            </a:tbl>
          </a:graphicData>
        </a:graphic>
      </p:graphicFrame>
      <p:cxnSp>
        <p:nvCxnSpPr>
          <p:cNvPr id="7" name="直線コネクタ 6"/>
          <p:cNvCxnSpPr/>
          <p:nvPr/>
        </p:nvCxnSpPr>
        <p:spPr>
          <a:xfrm>
            <a:off x="558482" y="830899"/>
            <a:ext cx="9001760" cy="0"/>
          </a:xfrm>
          <a:prstGeom prst="line">
            <a:avLst/>
          </a:prstGeom>
          <a:ln w="73025" cmpd="thinThick"/>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a:extLst>
              <a:ext uri="{FF2B5EF4-FFF2-40B4-BE49-F238E27FC236}">
                <a16:creationId xmlns:a16="http://schemas.microsoft.com/office/drawing/2014/main" id="{C1ADCEA5-167E-4E66-9C3F-489A22738DB5}"/>
              </a:ext>
            </a:extLst>
          </p:cNvPr>
          <p:cNvSpPr>
            <a:spLocks noGrp="1"/>
          </p:cNvSpPr>
          <p:nvPr>
            <p:ph type="sldNum" sz="quarter" idx="12"/>
          </p:nvPr>
        </p:nvSpPr>
        <p:spPr/>
        <p:txBody>
          <a:bodyPr/>
          <a:lstStyle/>
          <a:p>
            <a:fld id="{7C3389D3-F134-4A2D-A434-3CE89B006D17}" type="slidenum">
              <a:rPr kumimoji="1" lang="ja-JP" altLang="en-US" smtClean="0"/>
              <a:t>5</a:t>
            </a:fld>
            <a:endParaRPr kumimoji="1" lang="ja-JP" altLang="en-US"/>
          </a:p>
        </p:txBody>
      </p:sp>
    </p:spTree>
    <p:extLst>
      <p:ext uri="{BB962C8B-B14F-4D97-AF65-F5344CB8AC3E}">
        <p14:creationId xmlns:p14="http://schemas.microsoft.com/office/powerpoint/2010/main" val="178086584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1006</TotalTime>
  <Words>636</Words>
  <Application>Microsoft Office PowerPoint</Application>
  <PresentationFormat>A4 210 x 297 mm</PresentationFormat>
  <Paragraphs>99</Paragraphs>
  <Slides>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Meiryo UI</vt:lpstr>
      <vt:lpstr>游ゴシック</vt:lpstr>
      <vt:lpstr>Arial</vt:lpstr>
      <vt:lpstr>Calibri</vt:lpstr>
      <vt:lpstr>Calibri Light</vt:lpstr>
      <vt:lpstr>Office テーマ</vt:lpstr>
      <vt:lpstr>令和６年度 厚木市総合防災訓練 自主防災隊訓練事例</vt:lpstr>
      <vt:lpstr>事例１　資機材取扱い訓練の実施</vt:lpstr>
      <vt:lpstr>事例２　地震体験車訓練</vt:lpstr>
      <vt:lpstr>事例３　避難所運営訓練の実施</vt:lpstr>
      <vt:lpstr>事例４　停電を想定した炊き出し訓練の実施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廣瀬 大士</dc:creator>
  <cp:lastModifiedBy>小杉 穂花</cp:lastModifiedBy>
  <cp:revision>32</cp:revision>
  <cp:lastPrinted>2025-06-11T07:34:39Z</cp:lastPrinted>
  <dcterms:created xsi:type="dcterms:W3CDTF">2023-06-13T04:49:04Z</dcterms:created>
  <dcterms:modified xsi:type="dcterms:W3CDTF">2025-06-11T08:40:51Z</dcterms:modified>
</cp:coreProperties>
</file>