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57" r:id="rId8"/>
    <p:sldId id="262" r:id="rId9"/>
    <p:sldId id="261" r:id="rId10"/>
    <p:sldId id="263" r:id="rId11"/>
    <p:sldId id="269" r:id="rId12"/>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75" d="100"/>
          <a:sy n="75" d="100"/>
        </p:scale>
        <p:origin x="672" y="-3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4278760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1242497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005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770349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7941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762447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45639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02308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357161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171668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EF4A8A-43A6-471D-AE2D-8C60BF813C8C}" type="datetimeFigureOut">
              <a:rPr kumimoji="1" lang="ja-JP" altLang="en-US" smtClean="0"/>
              <a:t>2025/6/4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409603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F4A8A-43A6-471D-AE2D-8C60BF813C8C}" type="datetimeFigureOut">
              <a:rPr kumimoji="1" lang="ja-JP" altLang="en-US" smtClean="0"/>
              <a:t>2025/6/4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978262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482422"/>
            <a:ext cx="8420100" cy="2387600"/>
          </a:xfrm>
        </p:spPr>
        <p:txBody>
          <a:bodyPr>
            <a:normAutofit/>
          </a:bodyPr>
          <a:lstStyle/>
          <a:p>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他市町村防災訓練事例</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202372" y="4739958"/>
            <a:ext cx="7429500" cy="1655762"/>
          </a:xfrm>
        </p:spPr>
        <p:txBody>
          <a:bodyPr/>
          <a:lstStyle/>
          <a:p>
            <a:r>
              <a:rPr kumimoji="1" lang="ja-JP" altLang="en-US" dirty="0">
                <a:latin typeface="Meiryo UI" panose="020B0604030504040204" pitchFamily="50" charset="-128"/>
                <a:ea typeface="Meiryo UI" panose="020B0604030504040204" pitchFamily="50" charset="-128"/>
              </a:rPr>
              <a:t>厚木市　</a:t>
            </a:r>
            <a:r>
              <a:rPr lang="ja-JP" altLang="en-US" dirty="0">
                <a:latin typeface="Meiryo UI" panose="020B0604030504040204" pitchFamily="50" charset="-128"/>
                <a:ea typeface="Meiryo UI" panose="020B0604030504040204" pitchFamily="50" charset="-128"/>
              </a:rPr>
              <a:t>企画部</a:t>
            </a:r>
            <a:r>
              <a:rPr kumimoji="1" lang="ja-JP" altLang="en-US" dirty="0">
                <a:latin typeface="Meiryo UI" panose="020B0604030504040204" pitchFamily="50" charset="-128"/>
                <a:ea typeface="Meiryo UI" panose="020B0604030504040204" pitchFamily="50" charset="-128"/>
              </a:rPr>
              <a:t>　危機管理課</a:t>
            </a:r>
          </a:p>
        </p:txBody>
      </p:sp>
      <p:cxnSp>
        <p:nvCxnSpPr>
          <p:cNvPr id="4" name="直線コネクタ 3"/>
          <p:cNvCxnSpPr/>
          <p:nvPr/>
        </p:nvCxnSpPr>
        <p:spPr>
          <a:xfrm>
            <a:off x="416242" y="3845878"/>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40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事例２　</a:t>
            </a:r>
            <a:r>
              <a:rPr lang="ja-JP" altLang="en-US" sz="2800" dirty="0">
                <a:latin typeface="Meiryo UI" panose="020B0604030504040204" pitchFamily="50" charset="-128"/>
                <a:ea typeface="Meiryo UI" panose="020B0604030504040204" pitchFamily="50" charset="-128"/>
              </a:rPr>
              <a:t>現地本部運営</a:t>
            </a:r>
            <a:r>
              <a:rPr kumimoji="1" lang="ja-JP" altLang="en-US" sz="2800" dirty="0">
                <a:latin typeface="Meiryo UI" panose="020B0604030504040204" pitchFamily="50" charset="-128"/>
                <a:ea typeface="Meiryo UI" panose="020B0604030504040204" pitchFamily="50" charset="-128"/>
              </a:rPr>
              <a:t>訓練（名古屋市）</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FB4CC38E-12A8-4045-B0D6-46F39D253A0D}"/>
              </a:ext>
            </a:extLst>
          </p:cNvPr>
          <p:cNvSpPr txBox="1"/>
          <p:nvPr/>
        </p:nvSpPr>
        <p:spPr>
          <a:xfrm>
            <a:off x="466203" y="1009863"/>
            <a:ext cx="6586757" cy="461665"/>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＜現地本部設置、運営に必要な資機材（例）＞</a:t>
            </a:r>
            <a:endParaRPr lang="en-US" altLang="ja-JP" sz="2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CC669876-D69F-460F-8733-7F19D88547D3}"/>
              </a:ext>
            </a:extLst>
          </p:cNvPr>
          <p:cNvSpPr txBox="1"/>
          <p:nvPr/>
        </p:nvSpPr>
        <p:spPr>
          <a:xfrm>
            <a:off x="466203" y="1820411"/>
            <a:ext cx="9001760" cy="3693319"/>
          </a:xfrm>
          <a:prstGeom prst="rect">
            <a:avLst/>
          </a:prstGeom>
          <a:noFill/>
        </p:spPr>
        <p:txBody>
          <a:bodyPr wrap="square" rtlCol="0">
            <a:spAutoFit/>
          </a:bodyPr>
          <a:lstStyle/>
          <a:p>
            <a:r>
              <a:rPr lang="ja-JP" altLang="en-US" dirty="0"/>
              <a:t>☐テント（公民館内、車庫内など雨風や直射日光を避けられる場所に設置する場合は不要）</a:t>
            </a:r>
            <a:endParaRPr lang="en-US" altLang="ja-JP" dirty="0"/>
          </a:p>
          <a:p>
            <a:endParaRPr lang="en-US" altLang="ja-JP" dirty="0"/>
          </a:p>
          <a:p>
            <a:r>
              <a:rPr lang="ja-JP" altLang="en-US" dirty="0"/>
              <a:t>☐机、いす　　　　　　　　　　　　　☐本部員用ヘルメット　　　　　　　　　　 ☐ラジオ</a:t>
            </a:r>
            <a:endParaRPr lang="en-US" altLang="ja-JP" dirty="0"/>
          </a:p>
          <a:p>
            <a:endParaRPr lang="en-US" altLang="ja-JP" dirty="0"/>
          </a:p>
          <a:p>
            <a:r>
              <a:rPr lang="ja-JP" altLang="en-US" dirty="0"/>
              <a:t>☐メガホン（あれば無線機）、ホイッスル　　　　　☐夜間照明（キャンプ用ランタン、発電機）</a:t>
            </a:r>
            <a:endParaRPr kumimoji="1" lang="en-US" altLang="ja-JP" dirty="0"/>
          </a:p>
          <a:p>
            <a:endParaRPr kumimoji="1" lang="en-US" altLang="ja-JP" dirty="0"/>
          </a:p>
          <a:p>
            <a:r>
              <a:rPr lang="ja-JP" altLang="en-US" dirty="0"/>
              <a:t>☐掲示用ボード（ホワイトボード）、筆記具一式（多色のペン、記録紙、付箋、テープ）</a:t>
            </a:r>
            <a:endParaRPr lang="en-US" altLang="ja-JP" dirty="0"/>
          </a:p>
          <a:p>
            <a:endParaRPr kumimoji="1" lang="en-US" altLang="ja-JP" dirty="0"/>
          </a:p>
          <a:p>
            <a:r>
              <a:rPr lang="ja-JP" altLang="en-US" dirty="0"/>
              <a:t>☐白地図、防災マップ（各種ハザードマップでも可）　　　　 ☐町内会名簿等</a:t>
            </a:r>
            <a:endParaRPr lang="en-US" altLang="ja-JP" dirty="0"/>
          </a:p>
          <a:p>
            <a:endParaRPr kumimoji="1" lang="en-US" altLang="ja-JP" dirty="0"/>
          </a:p>
          <a:p>
            <a:r>
              <a:rPr lang="ja-JP" altLang="en-US" dirty="0"/>
              <a:t>☐カメラ、ノート、白紙　　　　　　　 ☐非常食、水</a:t>
            </a:r>
            <a:endParaRPr lang="en-US" altLang="ja-JP" dirty="0"/>
          </a:p>
          <a:p>
            <a:endParaRPr kumimoji="1" lang="en-US" altLang="ja-JP" dirty="0"/>
          </a:p>
          <a:p>
            <a:r>
              <a:rPr lang="ja-JP" altLang="en-US" dirty="0"/>
              <a:t>（すべての資機材について、無ければ代用品でまかなう。）</a:t>
            </a:r>
            <a:endParaRPr kumimoji="1" lang="ja-JP" altLang="en-US" dirty="0"/>
          </a:p>
        </p:txBody>
      </p:sp>
    </p:spTree>
    <p:extLst>
      <p:ext uri="{BB962C8B-B14F-4D97-AF65-F5344CB8AC3E}">
        <p14:creationId xmlns:p14="http://schemas.microsoft.com/office/powerpoint/2010/main" val="2478936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事例３　夜間訓練（</a:t>
            </a:r>
            <a:r>
              <a:rPr lang="ja-JP" altLang="en-US" sz="2800" dirty="0">
                <a:latin typeface="Meiryo UI" panose="020B0604030504040204" pitchFamily="50" charset="-128"/>
                <a:ea typeface="Meiryo UI" panose="020B0604030504040204" pitchFamily="50" charset="-128"/>
              </a:rPr>
              <a:t>静岡</a:t>
            </a:r>
            <a:r>
              <a:rPr kumimoji="1" lang="ja-JP" altLang="en-US" sz="2800" dirty="0">
                <a:latin typeface="Meiryo UI" panose="020B0604030504040204" pitchFamily="50" charset="-128"/>
                <a:ea typeface="Meiryo UI" panose="020B0604030504040204" pitchFamily="50" charset="-128"/>
              </a:rPr>
              <a:t>県）</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5" name="コンテンツ プレースホルダー 2">
            <a:extLst>
              <a:ext uri="{FF2B5EF4-FFF2-40B4-BE49-F238E27FC236}">
                <a16:creationId xmlns:a16="http://schemas.microsoft.com/office/drawing/2014/main" id="{3EE3F238-D585-449C-9835-6DA1118BD992}"/>
              </a:ext>
            </a:extLst>
          </p:cNvPr>
          <p:cNvSpPr>
            <a:spLocks noGrp="1"/>
          </p:cNvSpPr>
          <p:nvPr>
            <p:ph idx="1"/>
          </p:nvPr>
        </p:nvSpPr>
        <p:spPr>
          <a:xfrm>
            <a:off x="558482" y="960043"/>
            <a:ext cx="8543925" cy="379489"/>
          </a:xfrm>
        </p:spPr>
        <p:txBody>
          <a:bodyPr>
            <a:normAutofit/>
          </a:bodyPr>
          <a:lstStyle/>
          <a:p>
            <a:pPr marL="0" indent="0">
              <a:buNone/>
            </a:pPr>
            <a:r>
              <a:rPr lang="ja-JP" altLang="en-US" sz="2000" dirty="0">
                <a:latin typeface="Meiryo UI" panose="020B0604030504040204" pitchFamily="50" charset="-128"/>
                <a:ea typeface="Meiryo UI" panose="020B0604030504040204" pitchFamily="50" charset="-128"/>
              </a:rPr>
              <a:t>・夜間に突然地震が発生したときを想定した訓練</a:t>
            </a:r>
            <a:endParaRPr lang="en-US" altLang="ja-JP" sz="2000" dirty="0">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4A1E567A-FBD5-41F3-923F-98567FA9AD81}"/>
              </a:ext>
            </a:extLst>
          </p:cNvPr>
          <p:cNvGraphicFramePr>
            <a:graphicFrameLocks noGrp="1"/>
          </p:cNvGraphicFramePr>
          <p:nvPr>
            <p:extLst>
              <p:ext uri="{D42A27DB-BD31-4B8C-83A1-F6EECF244321}">
                <p14:modId xmlns:p14="http://schemas.microsoft.com/office/powerpoint/2010/main" val="2896247949"/>
              </p:ext>
            </p:extLst>
          </p:nvPr>
        </p:nvGraphicFramePr>
        <p:xfrm>
          <a:off x="500850" y="1446135"/>
          <a:ext cx="8904300" cy="5008005"/>
        </p:xfrm>
        <a:graphic>
          <a:graphicData uri="http://schemas.openxmlformats.org/drawingml/2006/table">
            <a:tbl>
              <a:tblPr firstRow="1" bandRow="1">
                <a:tableStyleId>{5C22544A-7EE6-4342-B048-85BDC9FD1C3A}</a:tableStyleId>
              </a:tblPr>
              <a:tblGrid>
                <a:gridCol w="2013750">
                  <a:extLst>
                    <a:ext uri="{9D8B030D-6E8A-4147-A177-3AD203B41FA5}">
                      <a16:colId xmlns:a16="http://schemas.microsoft.com/office/drawing/2014/main" val="20000"/>
                    </a:ext>
                  </a:extLst>
                </a:gridCol>
                <a:gridCol w="2171700">
                  <a:extLst>
                    <a:ext uri="{9D8B030D-6E8A-4147-A177-3AD203B41FA5}">
                      <a16:colId xmlns:a16="http://schemas.microsoft.com/office/drawing/2014/main" val="465984313"/>
                    </a:ext>
                  </a:extLst>
                </a:gridCol>
                <a:gridCol w="4718850">
                  <a:extLst>
                    <a:ext uri="{9D8B030D-6E8A-4147-A177-3AD203B41FA5}">
                      <a16:colId xmlns:a16="http://schemas.microsoft.com/office/drawing/2014/main" val="20001"/>
                    </a:ext>
                  </a:extLst>
                </a:gridCol>
              </a:tblGrid>
              <a:tr h="303102">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項　　目</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473153">
                <a:tc>
                  <a:txBody>
                    <a:bodyPr/>
                    <a:lstStyle/>
                    <a:p>
                      <a:r>
                        <a:rPr kumimoji="1" lang="en-US" altLang="ja-JP" dirty="0">
                          <a:latin typeface="Meiryo UI" panose="020B0604030504040204" pitchFamily="50" charset="-128"/>
                          <a:ea typeface="Meiryo UI" panose="020B0604030504040204" pitchFamily="50" charset="-128"/>
                        </a:rPr>
                        <a:t>18</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00</a:t>
                      </a:r>
                      <a:r>
                        <a:rPr kumimoji="1" lang="ja-JP" altLang="en-US" dirty="0">
                          <a:latin typeface="Meiryo UI" panose="020B0604030504040204" pitchFamily="50" charset="-128"/>
                          <a:ea typeface="Meiryo UI" panose="020B0604030504040204" pitchFamily="50" charset="-128"/>
                        </a:rPr>
                        <a:t>以前</a:t>
                      </a:r>
                      <a:endParaRPr kumimoji="1" lang="en-US" altLang="ja-JP"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latin typeface="Meiryo UI" panose="020B0604030504040204" pitchFamily="50" charset="-128"/>
                          <a:ea typeface="Meiryo UI" panose="020B0604030504040204" pitchFamily="50" charset="-128"/>
                        </a:rPr>
                        <a:t>家庭内訓練</a:t>
                      </a:r>
                      <a:endParaRPr kumimoji="1" lang="en-US" altLang="ja-JP"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latin typeface="Meiryo UI" panose="020B0604030504040204" pitchFamily="50" charset="-128"/>
                          <a:ea typeface="Meiryo UI" panose="020B0604030504040204" pitchFamily="50" charset="-128"/>
                        </a:rPr>
                        <a:t>家庭内ＤＩＧ（</a:t>
                      </a:r>
                      <a:r>
                        <a:rPr kumimoji="1" lang="en-US" altLang="ja-JP" dirty="0">
                          <a:latin typeface="Meiryo UI" panose="020B0604030504040204" pitchFamily="50" charset="-128"/>
                          <a:ea typeface="Meiryo UI" panose="020B0604030504040204" pitchFamily="50" charset="-128"/>
                        </a:rPr>
                        <a:t>※</a:t>
                      </a:r>
                      <a:r>
                        <a:rPr kumimoji="1" lang="ja-JP" altLang="en-US">
                          <a:latin typeface="Meiryo UI" panose="020B0604030504040204" pitchFamily="50" charset="-128"/>
                          <a:ea typeface="Meiryo UI" panose="020B0604030504040204" pitchFamily="50" charset="-128"/>
                        </a:rPr>
                        <a:t>別紙）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実施、非常用持ち出し品の確認</a:t>
                      </a:r>
                      <a:endParaRPr kumimoji="1" lang="en-US" altLang="ja-JP"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405525">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15</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避難誘導・避難訓練</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広域避難所への避難誘導御世に避難</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10002"/>
                  </a:ext>
                </a:extLst>
              </a:tr>
              <a:tr h="457200">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15</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25</a:t>
                      </a: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夜間照明訓練</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発電機より投光機を点灯</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10003"/>
                  </a:ext>
                </a:extLst>
              </a:tr>
              <a:tr h="419100">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25</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30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訓練開始</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会長の挨拶、テーマ、目的を説明</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10004"/>
                  </a:ext>
                </a:extLst>
              </a:tr>
              <a:tr h="400050">
                <a:tc rowSpan="2">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30</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40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本部設置訓練</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対策本部テントの設営</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各種台帳、地図等の準備</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453372239"/>
                  </a:ext>
                </a:extLst>
              </a:tr>
              <a:tr h="405765">
                <a:tc vMerge="1">
                  <a:txBody>
                    <a:bodyPr/>
                    <a:lstStyle/>
                    <a:p>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避難生活訓練</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避難者テント設営</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一斗缶、ドラム缶等により暖房確保</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838031100"/>
                  </a:ext>
                </a:extLst>
              </a:tr>
              <a:tr h="400050">
                <a:tc>
                  <a:txBody>
                    <a:bodyPr/>
                    <a:lstStyle/>
                    <a:p>
                      <a:pPr marL="0" algn="l" defTabSz="914400" rtl="0" eaLnBrk="1" latinLnBrk="0" hangingPunct="1"/>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18</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40</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19</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15</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pPr marL="0" algn="l" defTabSz="914400" rtl="0" eaLnBrk="1" latinLnBrk="0" hangingPunct="1"/>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避難生活訓練</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pPr marL="0" algn="l" defTabSz="914400" rtl="0" eaLnBrk="1" latinLnBrk="0" hangingPunct="1"/>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ろ水機の操作訓練、仮設トイレの設営</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簡易担架作り、三角巾使用講習</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1698180606"/>
                  </a:ext>
                </a:extLst>
              </a:tr>
              <a:tr h="400050">
                <a:tc>
                  <a:txBody>
                    <a:bodyPr/>
                    <a:lstStyle/>
                    <a:p>
                      <a:pPr marL="0" algn="l" defTabSz="914400" rtl="0" eaLnBrk="1" latinLnBrk="0" hangingPunct="1"/>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19</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15</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19</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50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pPr marL="0" algn="l" defTabSz="914400" rtl="0" eaLnBrk="1" latinLnBrk="0" hangingPunct="1"/>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炊き出しの試食</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pPr marL="0" algn="l" defTabSz="914400" rtl="0" eaLnBrk="1" latinLnBrk="0" hangingPunct="1"/>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炊き出し訓練で調理したものを試食</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4281541463"/>
                  </a:ext>
                </a:extLst>
              </a:tr>
              <a:tr h="400050">
                <a:tc>
                  <a:txBody>
                    <a:bodyPr/>
                    <a:lstStyle/>
                    <a:p>
                      <a:pPr marL="0" algn="l" defTabSz="914400" rtl="0" eaLnBrk="1" latinLnBrk="0" hangingPunct="1"/>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19</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50</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20</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pPr marL="0" algn="l" defTabSz="914400" rtl="0" eaLnBrk="1" latinLnBrk="0" hangingPunct="1"/>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訓練終了</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pPr marL="0" algn="l" defTabSz="914400" rtl="0" eaLnBrk="1" latinLnBrk="0" hangingPunct="1"/>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副会長挨拶、講評</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914879660"/>
                  </a:ext>
                </a:extLst>
              </a:tr>
            </a:tbl>
          </a:graphicData>
        </a:graphic>
      </p:graphicFrame>
    </p:spTree>
    <p:extLst>
      <p:ext uri="{BB962C8B-B14F-4D97-AF65-F5344CB8AC3E}">
        <p14:creationId xmlns:p14="http://schemas.microsoft.com/office/powerpoint/2010/main" val="400137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事例１　防災マップ作成訓練（岡山県）</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5" name="コンテンツ プレースホルダー 2">
            <a:extLst>
              <a:ext uri="{FF2B5EF4-FFF2-40B4-BE49-F238E27FC236}">
                <a16:creationId xmlns:a16="http://schemas.microsoft.com/office/drawing/2014/main" id="{3EE3F238-D585-449C-9835-6DA1118BD992}"/>
              </a:ext>
            </a:extLst>
          </p:cNvPr>
          <p:cNvSpPr>
            <a:spLocks noGrp="1"/>
          </p:cNvSpPr>
          <p:nvPr>
            <p:ph idx="1"/>
          </p:nvPr>
        </p:nvSpPr>
        <p:spPr>
          <a:xfrm>
            <a:off x="558481" y="940993"/>
            <a:ext cx="8543925" cy="1089141"/>
          </a:xfrm>
        </p:spPr>
        <p:txBody>
          <a:bodyPr>
            <a:normAutofit/>
          </a:bodyPr>
          <a:lstStyle/>
          <a:p>
            <a:pPr marL="0" indent="0">
              <a:buNone/>
            </a:pPr>
            <a:r>
              <a:rPr lang="ja-JP" altLang="en-US" sz="2000" dirty="0">
                <a:latin typeface="Meiryo UI" panose="020B0604030504040204" pitchFamily="50" charset="-128"/>
                <a:ea typeface="Meiryo UI" panose="020B0604030504040204" pitchFamily="50" charset="-128"/>
              </a:rPr>
              <a:t>・防災マップとは市民の皆様が自分たちの地域を歩いて、災害時に危険なところや役</a:t>
            </a: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立つ場所等は何かを考えて、地図に記入したもの。</a:t>
            </a:r>
            <a:endParaRPr lang="en-US" altLang="ja-JP" sz="2000" dirty="0">
              <a:latin typeface="Meiryo UI" panose="020B0604030504040204" pitchFamily="50" charset="-128"/>
              <a:ea typeface="Meiryo UI" panose="020B0604030504040204" pitchFamily="50" charset="-128"/>
            </a:endParaRPr>
          </a:p>
          <a:p>
            <a:pPr marL="0" indent="0">
              <a:spcBef>
                <a:spcPts val="600"/>
              </a:spcBef>
              <a:buNone/>
            </a:pPr>
            <a:r>
              <a:rPr lang="ja-JP" altLang="en-US" sz="2000" dirty="0">
                <a:latin typeface="Meiryo UI" panose="020B0604030504040204" pitchFamily="50" charset="-128"/>
                <a:ea typeface="Meiryo UI" panose="020B0604030504040204" pitchFamily="50" charset="-128"/>
              </a:rPr>
              <a:t>・自分たちの住むまちをよく知り、防災に関する課題を見つけることが目的。</a:t>
            </a:r>
            <a:endParaRPr lang="en-US" altLang="ja-JP" sz="20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762191FE-A8DA-4F3A-AB87-0D2650B4C1FD}"/>
              </a:ext>
            </a:extLst>
          </p:cNvPr>
          <p:cNvSpPr txBox="1"/>
          <p:nvPr/>
        </p:nvSpPr>
        <p:spPr>
          <a:xfrm>
            <a:off x="558481" y="2140227"/>
            <a:ext cx="2780337"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☆実施のポイント☆</a:t>
            </a:r>
          </a:p>
        </p:txBody>
      </p:sp>
      <p:sp>
        <p:nvSpPr>
          <p:cNvPr id="32" name="コンテンツ プレースホルダー 2">
            <a:extLst>
              <a:ext uri="{FF2B5EF4-FFF2-40B4-BE49-F238E27FC236}">
                <a16:creationId xmlns:a16="http://schemas.microsoft.com/office/drawing/2014/main" id="{B7B8B123-3479-478F-A76A-87FDE2DABA5C}"/>
              </a:ext>
            </a:extLst>
          </p:cNvPr>
          <p:cNvSpPr txBox="1">
            <a:spLocks/>
          </p:cNvSpPr>
          <p:nvPr/>
        </p:nvSpPr>
        <p:spPr>
          <a:xfrm>
            <a:off x="558481" y="2601130"/>
            <a:ext cx="8543925" cy="37745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rPr>
              <a:t>■自分たちのまちを再発見できる</a:t>
            </a:r>
            <a:endParaRPr lang="en-US" altLang="ja-JP" sz="20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rPr>
              <a:t>■地域防災の課題を考えるきっかけとなる</a:t>
            </a:r>
            <a:endParaRPr lang="en-US" altLang="ja-JP" sz="20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rPr>
              <a:t>■避難するときの重要な情報源になる</a:t>
            </a:r>
            <a:endParaRPr lang="en-US" altLang="ja-JP" sz="20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rPr>
              <a:t>■住民同士、情報交換ができる</a:t>
            </a:r>
            <a:endParaRPr lang="en-US" altLang="ja-JP" sz="20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rPr>
              <a:t>■地域内のつながりが強まる</a:t>
            </a:r>
            <a:endParaRPr lang="en-US" altLang="ja-JP" sz="2000" dirty="0">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635498F1-6682-462D-8F88-3D15826AA77D}"/>
              </a:ext>
            </a:extLst>
          </p:cNvPr>
          <p:cNvSpPr/>
          <p:nvPr/>
        </p:nvSpPr>
        <p:spPr>
          <a:xfrm>
            <a:off x="558481" y="2074684"/>
            <a:ext cx="8791663" cy="269026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88047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事例１　防災マップ作成訓練（岡山県）</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762191FE-A8DA-4F3A-AB87-0D2650B4C1FD}"/>
              </a:ext>
            </a:extLst>
          </p:cNvPr>
          <p:cNvSpPr txBox="1"/>
          <p:nvPr/>
        </p:nvSpPr>
        <p:spPr>
          <a:xfrm>
            <a:off x="449424" y="873003"/>
            <a:ext cx="2780337"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☆準備の流れ☆</a:t>
            </a:r>
          </a:p>
        </p:txBody>
      </p:sp>
      <p:sp>
        <p:nvSpPr>
          <p:cNvPr id="4" name="四角形: 角を丸くする 3">
            <a:extLst>
              <a:ext uri="{FF2B5EF4-FFF2-40B4-BE49-F238E27FC236}">
                <a16:creationId xmlns:a16="http://schemas.microsoft.com/office/drawing/2014/main" id="{B6D3F619-EF94-499B-B3BE-E6AC044B255C}"/>
              </a:ext>
            </a:extLst>
          </p:cNvPr>
          <p:cNvSpPr/>
          <p:nvPr/>
        </p:nvSpPr>
        <p:spPr>
          <a:xfrm>
            <a:off x="550092" y="1273113"/>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C339025-1840-4174-9613-F4AFB7303902}"/>
              </a:ext>
            </a:extLst>
          </p:cNvPr>
          <p:cNvSpPr txBox="1"/>
          <p:nvPr/>
        </p:nvSpPr>
        <p:spPr>
          <a:xfrm>
            <a:off x="557867" y="1303891"/>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１　実施日時や役割分担等の決定</a:t>
            </a:r>
          </a:p>
        </p:txBody>
      </p:sp>
      <p:sp>
        <p:nvSpPr>
          <p:cNvPr id="11" name="四角形: 角を丸くする 10">
            <a:extLst>
              <a:ext uri="{FF2B5EF4-FFF2-40B4-BE49-F238E27FC236}">
                <a16:creationId xmlns:a16="http://schemas.microsoft.com/office/drawing/2014/main" id="{DEAF2405-7507-4BDD-BEBA-B2F67EDDD2AE}"/>
              </a:ext>
            </a:extLst>
          </p:cNvPr>
          <p:cNvSpPr/>
          <p:nvPr/>
        </p:nvSpPr>
        <p:spPr>
          <a:xfrm>
            <a:off x="557867" y="2142083"/>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3996BF4C-F579-4226-B9ED-14C8105343B2}"/>
              </a:ext>
            </a:extLst>
          </p:cNvPr>
          <p:cNvSpPr txBox="1"/>
          <p:nvPr/>
        </p:nvSpPr>
        <p:spPr>
          <a:xfrm>
            <a:off x="565642" y="2172861"/>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２　歩く範囲や調べる内容の決定</a:t>
            </a:r>
          </a:p>
        </p:txBody>
      </p:sp>
      <p:sp>
        <p:nvSpPr>
          <p:cNvPr id="6" name="フローチャート: 結合子 5">
            <a:extLst>
              <a:ext uri="{FF2B5EF4-FFF2-40B4-BE49-F238E27FC236}">
                <a16:creationId xmlns:a16="http://schemas.microsoft.com/office/drawing/2014/main" id="{6ECF910F-0815-49D4-BA22-71A66523E868}"/>
              </a:ext>
            </a:extLst>
          </p:cNvPr>
          <p:cNvSpPr/>
          <p:nvPr/>
        </p:nvSpPr>
        <p:spPr>
          <a:xfrm>
            <a:off x="998290" y="1762221"/>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ローチャート: 結合子 13">
            <a:extLst>
              <a:ext uri="{FF2B5EF4-FFF2-40B4-BE49-F238E27FC236}">
                <a16:creationId xmlns:a16="http://schemas.microsoft.com/office/drawing/2014/main" id="{5A5CB061-765F-4565-B6CD-8FE753467BD1}"/>
              </a:ext>
            </a:extLst>
          </p:cNvPr>
          <p:cNvSpPr/>
          <p:nvPr/>
        </p:nvSpPr>
        <p:spPr>
          <a:xfrm>
            <a:off x="998290" y="1972803"/>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23AF758D-D8FF-42AC-A71B-2A51991CAA7C}"/>
              </a:ext>
            </a:extLst>
          </p:cNvPr>
          <p:cNvSpPr txBox="1"/>
          <p:nvPr/>
        </p:nvSpPr>
        <p:spPr>
          <a:xfrm>
            <a:off x="1526796" y="1716545"/>
            <a:ext cx="6573388"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「まち歩き」の日時や、参加者の役割分担、当日のスケジュール等を決める</a:t>
            </a:r>
          </a:p>
        </p:txBody>
      </p:sp>
      <p:sp>
        <p:nvSpPr>
          <p:cNvPr id="16" name="四角形: 角を丸くする 15">
            <a:extLst>
              <a:ext uri="{FF2B5EF4-FFF2-40B4-BE49-F238E27FC236}">
                <a16:creationId xmlns:a16="http://schemas.microsoft.com/office/drawing/2014/main" id="{88B98FAE-E5BC-4169-9707-88FEF584772E}"/>
              </a:ext>
            </a:extLst>
          </p:cNvPr>
          <p:cNvSpPr/>
          <p:nvPr/>
        </p:nvSpPr>
        <p:spPr>
          <a:xfrm>
            <a:off x="565642" y="3012237"/>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F6E0ED32-A38F-4AF6-94A4-62041A0FB4AB}"/>
              </a:ext>
            </a:extLst>
          </p:cNvPr>
          <p:cNvSpPr txBox="1"/>
          <p:nvPr/>
        </p:nvSpPr>
        <p:spPr>
          <a:xfrm>
            <a:off x="573417" y="3043015"/>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３　必要人数の見込みと地域住民への周知</a:t>
            </a:r>
          </a:p>
        </p:txBody>
      </p:sp>
      <p:sp>
        <p:nvSpPr>
          <p:cNvPr id="20" name="フローチャート: 結合子 19">
            <a:extLst>
              <a:ext uri="{FF2B5EF4-FFF2-40B4-BE49-F238E27FC236}">
                <a16:creationId xmlns:a16="http://schemas.microsoft.com/office/drawing/2014/main" id="{7168A504-CC42-4BBC-89F3-51B26AD0B148}"/>
              </a:ext>
            </a:extLst>
          </p:cNvPr>
          <p:cNvSpPr/>
          <p:nvPr/>
        </p:nvSpPr>
        <p:spPr>
          <a:xfrm>
            <a:off x="1006065" y="2632375"/>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ローチャート: 結合子 21">
            <a:extLst>
              <a:ext uri="{FF2B5EF4-FFF2-40B4-BE49-F238E27FC236}">
                <a16:creationId xmlns:a16="http://schemas.microsoft.com/office/drawing/2014/main" id="{018D923F-C640-4A45-B62F-7147392D291F}"/>
              </a:ext>
            </a:extLst>
          </p:cNvPr>
          <p:cNvSpPr/>
          <p:nvPr/>
        </p:nvSpPr>
        <p:spPr>
          <a:xfrm>
            <a:off x="1006065" y="2842957"/>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2E5FC25A-F1ED-410C-8E63-FF7ADC3DF28D}"/>
              </a:ext>
            </a:extLst>
          </p:cNvPr>
          <p:cNvSpPr txBox="1"/>
          <p:nvPr/>
        </p:nvSpPr>
        <p:spPr>
          <a:xfrm>
            <a:off x="1534571" y="2601873"/>
            <a:ext cx="6573388"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「まち歩き」の範囲やチェックする場所等を決める</a:t>
            </a:r>
          </a:p>
        </p:txBody>
      </p:sp>
      <p:sp>
        <p:nvSpPr>
          <p:cNvPr id="24" name="フローチャート: 結合子 23">
            <a:extLst>
              <a:ext uri="{FF2B5EF4-FFF2-40B4-BE49-F238E27FC236}">
                <a16:creationId xmlns:a16="http://schemas.microsoft.com/office/drawing/2014/main" id="{F400740C-8182-458F-B48C-5A2E1C94637E}"/>
              </a:ext>
            </a:extLst>
          </p:cNvPr>
          <p:cNvSpPr/>
          <p:nvPr/>
        </p:nvSpPr>
        <p:spPr>
          <a:xfrm>
            <a:off x="1006065" y="3502529"/>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結合子 24">
            <a:extLst>
              <a:ext uri="{FF2B5EF4-FFF2-40B4-BE49-F238E27FC236}">
                <a16:creationId xmlns:a16="http://schemas.microsoft.com/office/drawing/2014/main" id="{F4DE4C86-B2A9-4A14-88E2-C24D9CA0EDF1}"/>
              </a:ext>
            </a:extLst>
          </p:cNvPr>
          <p:cNvSpPr/>
          <p:nvPr/>
        </p:nvSpPr>
        <p:spPr>
          <a:xfrm>
            <a:off x="1006065" y="3713111"/>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D70A1E5F-3FA4-45FB-8EE9-A23696BEA50F}"/>
              </a:ext>
            </a:extLst>
          </p:cNvPr>
          <p:cNvSpPr txBox="1"/>
          <p:nvPr/>
        </p:nvSpPr>
        <p:spPr>
          <a:xfrm>
            <a:off x="1542346" y="3482557"/>
            <a:ext cx="6573388"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必要な人数を見込んで十分な協力が得られるような</a:t>
            </a:r>
            <a:r>
              <a:rPr lang="en-US" altLang="ja-JP" sz="1600" dirty="0">
                <a:latin typeface="Meiryo UI" panose="020B0604030504040204" pitchFamily="50" charset="-128"/>
                <a:ea typeface="Meiryo UI" panose="020B0604030504040204" pitchFamily="50" charset="-128"/>
              </a:rPr>
              <a:t>PR</a:t>
            </a:r>
            <a:r>
              <a:rPr lang="ja-JP" altLang="en-US" sz="1600" dirty="0">
                <a:latin typeface="Meiryo UI" panose="020B0604030504040204" pitchFamily="50" charset="-128"/>
                <a:ea typeface="Meiryo UI" panose="020B0604030504040204" pitchFamily="50" charset="-128"/>
              </a:rPr>
              <a:t>をする。</a:t>
            </a:r>
          </a:p>
        </p:txBody>
      </p:sp>
      <p:sp>
        <p:nvSpPr>
          <p:cNvPr id="28" name="四角形: 角を丸くする 27">
            <a:extLst>
              <a:ext uri="{FF2B5EF4-FFF2-40B4-BE49-F238E27FC236}">
                <a16:creationId xmlns:a16="http://schemas.microsoft.com/office/drawing/2014/main" id="{CF6B6726-4198-4203-A1DA-45F0A782F9A9}"/>
              </a:ext>
            </a:extLst>
          </p:cNvPr>
          <p:cNvSpPr/>
          <p:nvPr/>
        </p:nvSpPr>
        <p:spPr>
          <a:xfrm>
            <a:off x="565642" y="3882391"/>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978FB36B-E451-4942-A1FC-EB6F3C129F51}"/>
              </a:ext>
            </a:extLst>
          </p:cNvPr>
          <p:cNvSpPr txBox="1"/>
          <p:nvPr/>
        </p:nvSpPr>
        <p:spPr>
          <a:xfrm>
            <a:off x="573417" y="3913169"/>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４　会場の手配</a:t>
            </a:r>
          </a:p>
        </p:txBody>
      </p:sp>
      <p:sp>
        <p:nvSpPr>
          <p:cNvPr id="30" name="テキスト ボックス 29">
            <a:extLst>
              <a:ext uri="{FF2B5EF4-FFF2-40B4-BE49-F238E27FC236}">
                <a16:creationId xmlns:a16="http://schemas.microsoft.com/office/drawing/2014/main" id="{9D3D9038-9511-4870-82D1-A64D11440425}"/>
              </a:ext>
            </a:extLst>
          </p:cNvPr>
          <p:cNvSpPr txBox="1"/>
          <p:nvPr/>
        </p:nvSpPr>
        <p:spPr>
          <a:xfrm>
            <a:off x="1534571" y="4321765"/>
            <a:ext cx="6573388"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当日の集合場所や地図の作成場所となる会場を手配。</a:t>
            </a:r>
          </a:p>
        </p:txBody>
      </p:sp>
      <p:sp>
        <p:nvSpPr>
          <p:cNvPr id="31" name="四角形: 角を丸くする 30">
            <a:extLst>
              <a:ext uri="{FF2B5EF4-FFF2-40B4-BE49-F238E27FC236}">
                <a16:creationId xmlns:a16="http://schemas.microsoft.com/office/drawing/2014/main" id="{65718183-DF55-484A-B85E-20212706799A}"/>
              </a:ext>
            </a:extLst>
          </p:cNvPr>
          <p:cNvSpPr/>
          <p:nvPr/>
        </p:nvSpPr>
        <p:spPr>
          <a:xfrm>
            <a:off x="573417" y="4710012"/>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EF695B18-73B7-46B8-905B-C7C7F920E023}"/>
              </a:ext>
            </a:extLst>
          </p:cNvPr>
          <p:cNvSpPr txBox="1"/>
          <p:nvPr/>
        </p:nvSpPr>
        <p:spPr>
          <a:xfrm>
            <a:off x="581192" y="4740790"/>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５　地図の用意</a:t>
            </a:r>
          </a:p>
        </p:txBody>
      </p:sp>
      <p:sp>
        <p:nvSpPr>
          <p:cNvPr id="33" name="フローチャート: 結合子 32">
            <a:extLst>
              <a:ext uri="{FF2B5EF4-FFF2-40B4-BE49-F238E27FC236}">
                <a16:creationId xmlns:a16="http://schemas.microsoft.com/office/drawing/2014/main" id="{0C081E60-EB67-4D9C-BD44-FD964C13EFC2}"/>
              </a:ext>
            </a:extLst>
          </p:cNvPr>
          <p:cNvSpPr/>
          <p:nvPr/>
        </p:nvSpPr>
        <p:spPr>
          <a:xfrm>
            <a:off x="1006065" y="4341737"/>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ローチャート: 結合子 33">
            <a:extLst>
              <a:ext uri="{FF2B5EF4-FFF2-40B4-BE49-F238E27FC236}">
                <a16:creationId xmlns:a16="http://schemas.microsoft.com/office/drawing/2014/main" id="{73C266A7-E2DF-40BE-9AA8-47D79C25AA29}"/>
              </a:ext>
            </a:extLst>
          </p:cNvPr>
          <p:cNvSpPr/>
          <p:nvPr/>
        </p:nvSpPr>
        <p:spPr>
          <a:xfrm>
            <a:off x="1006065" y="4552319"/>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8058E242-758F-447C-B498-309C5CAD7F3B}"/>
              </a:ext>
            </a:extLst>
          </p:cNvPr>
          <p:cNvSpPr txBox="1"/>
          <p:nvPr/>
        </p:nvSpPr>
        <p:spPr>
          <a:xfrm>
            <a:off x="1551349" y="5196104"/>
            <a:ext cx="6573388" cy="830997"/>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防災マップのベースとなる地域の地図（できれば白地図）を準備。小さい地図（</a:t>
            </a:r>
            <a:r>
              <a:rPr lang="en-US" altLang="ja-JP" sz="1600" dirty="0">
                <a:latin typeface="Meiryo UI" panose="020B0604030504040204" pitchFamily="50" charset="-128"/>
                <a:ea typeface="Meiryo UI" panose="020B0604030504040204" pitchFamily="50" charset="-128"/>
              </a:rPr>
              <a:t>A4</a:t>
            </a:r>
            <a:r>
              <a:rPr lang="ja-JP" altLang="en-US" sz="1600" dirty="0">
                <a:latin typeface="Meiryo UI" panose="020B0604030504040204" pitchFamily="50" charset="-128"/>
                <a:ea typeface="Meiryo UI" panose="020B0604030504040204" pitchFamily="50" charset="-128"/>
              </a:rPr>
              <a:t>サイズ等、「まち歩き」の際に持っていく）と大きい地図（</a:t>
            </a:r>
            <a:r>
              <a:rPr lang="en-US" altLang="ja-JP" sz="1600" dirty="0">
                <a:latin typeface="Meiryo UI" panose="020B0604030504040204" pitchFamily="50" charset="-128"/>
                <a:ea typeface="Meiryo UI" panose="020B0604030504040204" pitchFamily="50" charset="-128"/>
              </a:rPr>
              <a:t>A0</a:t>
            </a:r>
            <a:r>
              <a:rPr lang="ja-JP" altLang="en-US" sz="1600" dirty="0">
                <a:latin typeface="Meiryo UI" panose="020B0604030504040204" pitchFamily="50" charset="-128"/>
                <a:ea typeface="Meiryo UI" panose="020B0604030504040204" pitchFamily="50" charset="-128"/>
              </a:rPr>
              <a:t>サイズ等、「まち歩き」で調べた場所等をまとめる）が必要</a:t>
            </a:r>
          </a:p>
        </p:txBody>
      </p:sp>
      <p:sp>
        <p:nvSpPr>
          <p:cNvPr id="36" name="フローチャート: 結合子 35">
            <a:extLst>
              <a:ext uri="{FF2B5EF4-FFF2-40B4-BE49-F238E27FC236}">
                <a16:creationId xmlns:a16="http://schemas.microsoft.com/office/drawing/2014/main" id="{66E012BB-1BBA-470F-AEA9-D0B3B9C87068}"/>
              </a:ext>
            </a:extLst>
          </p:cNvPr>
          <p:cNvSpPr/>
          <p:nvPr/>
        </p:nvSpPr>
        <p:spPr>
          <a:xfrm>
            <a:off x="1006065" y="5211213"/>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結合子 36">
            <a:extLst>
              <a:ext uri="{FF2B5EF4-FFF2-40B4-BE49-F238E27FC236}">
                <a16:creationId xmlns:a16="http://schemas.microsoft.com/office/drawing/2014/main" id="{F26E08F1-1CF2-4B62-96F1-C781B3C243FB}"/>
              </a:ext>
            </a:extLst>
          </p:cNvPr>
          <p:cNvSpPr/>
          <p:nvPr/>
        </p:nvSpPr>
        <p:spPr>
          <a:xfrm>
            <a:off x="1006065" y="5421795"/>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結合子 37">
            <a:extLst>
              <a:ext uri="{FF2B5EF4-FFF2-40B4-BE49-F238E27FC236}">
                <a16:creationId xmlns:a16="http://schemas.microsoft.com/office/drawing/2014/main" id="{8AD33012-A673-4B94-A287-2582DF46A83D}"/>
              </a:ext>
            </a:extLst>
          </p:cNvPr>
          <p:cNvSpPr/>
          <p:nvPr/>
        </p:nvSpPr>
        <p:spPr>
          <a:xfrm>
            <a:off x="1006065" y="5645746"/>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25BC40A5-797E-489F-AF52-707A914014F0}"/>
              </a:ext>
            </a:extLst>
          </p:cNvPr>
          <p:cNvSpPr/>
          <p:nvPr/>
        </p:nvSpPr>
        <p:spPr>
          <a:xfrm>
            <a:off x="1006065" y="5856328"/>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四角形: 角を丸くする 40">
            <a:extLst>
              <a:ext uri="{FF2B5EF4-FFF2-40B4-BE49-F238E27FC236}">
                <a16:creationId xmlns:a16="http://schemas.microsoft.com/office/drawing/2014/main" id="{E18879B9-C0F7-482F-A5E0-DCD42FD9DB1F}"/>
              </a:ext>
            </a:extLst>
          </p:cNvPr>
          <p:cNvSpPr/>
          <p:nvPr/>
        </p:nvSpPr>
        <p:spPr>
          <a:xfrm>
            <a:off x="573417" y="6079259"/>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77FB505B-706D-4D1F-934D-A4593336E64C}"/>
              </a:ext>
            </a:extLst>
          </p:cNvPr>
          <p:cNvSpPr txBox="1"/>
          <p:nvPr/>
        </p:nvSpPr>
        <p:spPr>
          <a:xfrm>
            <a:off x="581192" y="6110037"/>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６　準備物の手配</a:t>
            </a:r>
          </a:p>
        </p:txBody>
      </p:sp>
    </p:spTree>
    <p:extLst>
      <p:ext uri="{BB962C8B-B14F-4D97-AF65-F5344CB8AC3E}">
        <p14:creationId xmlns:p14="http://schemas.microsoft.com/office/powerpoint/2010/main" val="1174272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事例１　防災マップ作成訓練（岡山県）</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32" name="コンテンツ プレースホルダー 2">
            <a:extLst>
              <a:ext uri="{FF2B5EF4-FFF2-40B4-BE49-F238E27FC236}">
                <a16:creationId xmlns:a16="http://schemas.microsoft.com/office/drawing/2014/main" id="{B7B8B123-3479-478F-A76A-87FDE2DABA5C}"/>
              </a:ext>
            </a:extLst>
          </p:cNvPr>
          <p:cNvSpPr txBox="1">
            <a:spLocks/>
          </p:cNvSpPr>
          <p:nvPr/>
        </p:nvSpPr>
        <p:spPr>
          <a:xfrm>
            <a:off x="558481" y="2601130"/>
            <a:ext cx="8543925" cy="37745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20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01452A4B-4621-4EEB-8375-3F0E7F592E01}"/>
              </a:ext>
            </a:extLst>
          </p:cNvPr>
          <p:cNvSpPr txBox="1"/>
          <p:nvPr/>
        </p:nvSpPr>
        <p:spPr>
          <a:xfrm>
            <a:off x="466203" y="1820411"/>
            <a:ext cx="9001760" cy="2308324"/>
          </a:xfrm>
          <a:prstGeom prst="rect">
            <a:avLst/>
          </a:prstGeom>
          <a:noFill/>
        </p:spPr>
        <p:txBody>
          <a:bodyPr wrap="square" rtlCol="0">
            <a:spAutoFit/>
          </a:bodyPr>
          <a:lstStyle/>
          <a:p>
            <a:r>
              <a:rPr lang="ja-JP" altLang="en-US" dirty="0"/>
              <a:t>☐名札　　　　　　　　　　　☐油性ペン（太・細）（黒・赤）　　　　　　 ☐のり</a:t>
            </a:r>
            <a:endParaRPr lang="en-US" altLang="ja-JP" dirty="0"/>
          </a:p>
          <a:p>
            <a:endParaRPr lang="en-US" altLang="ja-JP" dirty="0"/>
          </a:p>
          <a:p>
            <a:r>
              <a:rPr lang="ja-JP" altLang="en-US" dirty="0"/>
              <a:t>☐付箋　　　　　　　　　　　☐セロテープ　　　　　　☐地域の白地図（まち歩き用・取りまとめ用）</a:t>
            </a:r>
            <a:endParaRPr kumimoji="1" lang="en-US" altLang="ja-JP" dirty="0"/>
          </a:p>
          <a:p>
            <a:r>
              <a:rPr kumimoji="1" lang="ja-JP" altLang="en-US" dirty="0"/>
              <a:t>　　　　　　　　　　　　　</a:t>
            </a:r>
            <a:endParaRPr kumimoji="1" lang="en-US" altLang="ja-JP" dirty="0"/>
          </a:p>
          <a:p>
            <a:r>
              <a:rPr lang="ja-JP" altLang="en-US" dirty="0"/>
              <a:t>☐カメラ　　　　　　　　　　 ☐クリップボード　　　　　　　　　 　☐筆記用具（鉛筆等）</a:t>
            </a:r>
            <a:endParaRPr lang="en-US" altLang="ja-JP" dirty="0"/>
          </a:p>
          <a:p>
            <a:endParaRPr kumimoji="1" lang="en-US" altLang="ja-JP" dirty="0"/>
          </a:p>
          <a:p>
            <a:r>
              <a:rPr lang="ja-JP" altLang="en-US" dirty="0"/>
              <a:t>☐多色マーカー（</a:t>
            </a:r>
            <a:r>
              <a:rPr lang="en-US" altLang="ja-JP" dirty="0"/>
              <a:t>8</a:t>
            </a:r>
            <a:r>
              <a:rPr lang="ja-JP" altLang="en-US" dirty="0"/>
              <a:t>色程度）　　　　　　 ☐丸シール　　　　　　 ☐ はさみ　　　</a:t>
            </a:r>
            <a:endParaRPr lang="en-US" altLang="ja-JP" dirty="0"/>
          </a:p>
          <a:p>
            <a:endParaRPr kumimoji="1" lang="en-US" altLang="ja-JP" dirty="0"/>
          </a:p>
        </p:txBody>
      </p:sp>
      <p:sp>
        <p:nvSpPr>
          <p:cNvPr id="10" name="テキスト ボックス 9">
            <a:extLst>
              <a:ext uri="{FF2B5EF4-FFF2-40B4-BE49-F238E27FC236}">
                <a16:creationId xmlns:a16="http://schemas.microsoft.com/office/drawing/2014/main" id="{C1711D46-2D11-4378-91EC-C147DBBA94F7}"/>
              </a:ext>
            </a:extLst>
          </p:cNvPr>
          <p:cNvSpPr txBox="1"/>
          <p:nvPr/>
        </p:nvSpPr>
        <p:spPr>
          <a:xfrm>
            <a:off x="466203" y="1234049"/>
            <a:ext cx="3458097"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☆準備するもの（例）☆</a:t>
            </a:r>
          </a:p>
        </p:txBody>
      </p:sp>
    </p:spTree>
    <p:extLst>
      <p:ext uri="{BB962C8B-B14F-4D97-AF65-F5344CB8AC3E}">
        <p14:creationId xmlns:p14="http://schemas.microsoft.com/office/powerpoint/2010/main" val="1707913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事例１　防災マップ作成訓練（岡山県）</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762191FE-A8DA-4F3A-AB87-0D2650B4C1FD}"/>
              </a:ext>
            </a:extLst>
          </p:cNvPr>
          <p:cNvSpPr txBox="1"/>
          <p:nvPr/>
        </p:nvSpPr>
        <p:spPr>
          <a:xfrm>
            <a:off x="525727" y="853440"/>
            <a:ext cx="2780337" cy="1015663"/>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☆まち歩き実践☆</a:t>
            </a:r>
            <a:endParaRPr lang="en-US" altLang="ja-JP" sz="2000" b="1" dirty="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endParaRPr lang="ja-JP" altLang="en-US" sz="2000" b="1"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3DC62F42-F73F-4871-BC70-4D146A6BA58C}"/>
              </a:ext>
            </a:extLst>
          </p:cNvPr>
          <p:cNvSpPr/>
          <p:nvPr/>
        </p:nvSpPr>
        <p:spPr>
          <a:xfrm>
            <a:off x="612587" y="1315907"/>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39447C51-94F5-474E-BF56-E41E1B5BC5FD}"/>
              </a:ext>
            </a:extLst>
          </p:cNvPr>
          <p:cNvSpPr txBox="1"/>
          <p:nvPr/>
        </p:nvSpPr>
        <p:spPr>
          <a:xfrm>
            <a:off x="620362" y="1346685"/>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１　地図（</a:t>
            </a:r>
            <a:r>
              <a:rPr lang="en-US" altLang="ja-JP" dirty="0">
                <a:latin typeface="Meiryo UI" panose="020B0604030504040204" pitchFamily="50" charset="-128"/>
                <a:ea typeface="Meiryo UI" panose="020B0604030504040204" pitchFamily="50" charset="-128"/>
              </a:rPr>
              <a:t>A4</a:t>
            </a:r>
            <a:r>
              <a:rPr lang="ja-JP" altLang="en-US" dirty="0">
                <a:latin typeface="Meiryo UI" panose="020B0604030504040204" pitchFamily="50" charset="-128"/>
                <a:ea typeface="Meiryo UI" panose="020B0604030504040204" pitchFamily="50" charset="-128"/>
              </a:rPr>
              <a:t>サイズ等）をもって、自分たちの地域を歩く</a:t>
            </a:r>
          </a:p>
        </p:txBody>
      </p:sp>
      <p:sp>
        <p:nvSpPr>
          <p:cNvPr id="14" name="フローチャート: 結合子 13">
            <a:extLst>
              <a:ext uri="{FF2B5EF4-FFF2-40B4-BE49-F238E27FC236}">
                <a16:creationId xmlns:a16="http://schemas.microsoft.com/office/drawing/2014/main" id="{7C940507-9187-4179-A8AB-760877FFBECB}"/>
              </a:ext>
            </a:extLst>
          </p:cNvPr>
          <p:cNvSpPr/>
          <p:nvPr/>
        </p:nvSpPr>
        <p:spPr>
          <a:xfrm>
            <a:off x="994110" y="1796533"/>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結合子 15">
            <a:extLst>
              <a:ext uri="{FF2B5EF4-FFF2-40B4-BE49-F238E27FC236}">
                <a16:creationId xmlns:a16="http://schemas.microsoft.com/office/drawing/2014/main" id="{1A215C5F-09AF-446F-B1E7-5DBC758F2202}"/>
              </a:ext>
            </a:extLst>
          </p:cNvPr>
          <p:cNvSpPr/>
          <p:nvPr/>
        </p:nvSpPr>
        <p:spPr>
          <a:xfrm>
            <a:off x="994110" y="2007115"/>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C0780D64-00CC-4B3B-8CCA-65B2BC0AC58E}"/>
              </a:ext>
            </a:extLst>
          </p:cNvPr>
          <p:cNvSpPr txBox="1"/>
          <p:nvPr/>
        </p:nvSpPr>
        <p:spPr>
          <a:xfrm>
            <a:off x="1610962" y="1746272"/>
            <a:ext cx="7294228"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防災の視点で歩くことで地域の強いと弱みを発見できる</a:t>
            </a:r>
          </a:p>
        </p:txBody>
      </p:sp>
      <p:sp>
        <p:nvSpPr>
          <p:cNvPr id="19" name="四角形: 角を丸くする 18">
            <a:extLst>
              <a:ext uri="{FF2B5EF4-FFF2-40B4-BE49-F238E27FC236}">
                <a16:creationId xmlns:a16="http://schemas.microsoft.com/office/drawing/2014/main" id="{8A63CA21-96ED-499D-B349-716390F42CB0}"/>
              </a:ext>
            </a:extLst>
          </p:cNvPr>
          <p:cNvSpPr/>
          <p:nvPr/>
        </p:nvSpPr>
        <p:spPr>
          <a:xfrm>
            <a:off x="628137" y="2159889"/>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325C46FE-E9CF-4AA0-8828-46B695FD410F}"/>
              </a:ext>
            </a:extLst>
          </p:cNvPr>
          <p:cNvSpPr txBox="1"/>
          <p:nvPr/>
        </p:nvSpPr>
        <p:spPr>
          <a:xfrm>
            <a:off x="635912" y="2190667"/>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２　見つけた場所等を写真に撮る</a:t>
            </a:r>
          </a:p>
        </p:txBody>
      </p:sp>
      <p:sp>
        <p:nvSpPr>
          <p:cNvPr id="21" name="テキスト ボックス 20">
            <a:extLst>
              <a:ext uri="{FF2B5EF4-FFF2-40B4-BE49-F238E27FC236}">
                <a16:creationId xmlns:a16="http://schemas.microsoft.com/office/drawing/2014/main" id="{5DA1F2A2-0C1B-486A-8589-BF1E6E2B6257}"/>
              </a:ext>
            </a:extLst>
          </p:cNvPr>
          <p:cNvSpPr txBox="1"/>
          <p:nvPr/>
        </p:nvSpPr>
        <p:spPr>
          <a:xfrm>
            <a:off x="1618737" y="2635563"/>
            <a:ext cx="7294228"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どこの写真かわかるよう写真票に記録し、白地図上にも番号を書く</a:t>
            </a:r>
          </a:p>
        </p:txBody>
      </p:sp>
      <p:sp>
        <p:nvSpPr>
          <p:cNvPr id="22" name="フローチャート: 結合子 21">
            <a:extLst>
              <a:ext uri="{FF2B5EF4-FFF2-40B4-BE49-F238E27FC236}">
                <a16:creationId xmlns:a16="http://schemas.microsoft.com/office/drawing/2014/main" id="{834AE30B-F04B-4983-808D-F18DE40F7B79}"/>
              </a:ext>
            </a:extLst>
          </p:cNvPr>
          <p:cNvSpPr/>
          <p:nvPr/>
        </p:nvSpPr>
        <p:spPr>
          <a:xfrm>
            <a:off x="1001885" y="2664023"/>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結合子 22">
            <a:extLst>
              <a:ext uri="{FF2B5EF4-FFF2-40B4-BE49-F238E27FC236}">
                <a16:creationId xmlns:a16="http://schemas.microsoft.com/office/drawing/2014/main" id="{54F26A87-613A-4827-A7FD-3D5403D4B46D}"/>
              </a:ext>
            </a:extLst>
          </p:cNvPr>
          <p:cNvSpPr/>
          <p:nvPr/>
        </p:nvSpPr>
        <p:spPr>
          <a:xfrm>
            <a:off x="1001885" y="2874605"/>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578212AD-1B25-41DF-98CB-5C62691435CB}"/>
              </a:ext>
            </a:extLst>
          </p:cNvPr>
          <p:cNvSpPr/>
          <p:nvPr/>
        </p:nvSpPr>
        <p:spPr>
          <a:xfrm>
            <a:off x="643687" y="3050129"/>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127CF69B-30DB-4C1F-93FC-33954FEBB814}"/>
              </a:ext>
            </a:extLst>
          </p:cNvPr>
          <p:cNvSpPr txBox="1"/>
          <p:nvPr/>
        </p:nvSpPr>
        <p:spPr>
          <a:xfrm>
            <a:off x="651462" y="3080907"/>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３　地域内の危険な場所や役立つ場所を見つけ地図に記入する</a:t>
            </a:r>
          </a:p>
        </p:txBody>
      </p:sp>
      <p:sp>
        <p:nvSpPr>
          <p:cNvPr id="28" name="フローチャート: 結合子 27">
            <a:extLst>
              <a:ext uri="{FF2B5EF4-FFF2-40B4-BE49-F238E27FC236}">
                <a16:creationId xmlns:a16="http://schemas.microsoft.com/office/drawing/2014/main" id="{ACCF35D6-B682-4EFA-B742-72A8C3FC212B}"/>
              </a:ext>
            </a:extLst>
          </p:cNvPr>
          <p:cNvSpPr/>
          <p:nvPr/>
        </p:nvSpPr>
        <p:spPr>
          <a:xfrm>
            <a:off x="1009660" y="3535513"/>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結合子 28">
            <a:extLst>
              <a:ext uri="{FF2B5EF4-FFF2-40B4-BE49-F238E27FC236}">
                <a16:creationId xmlns:a16="http://schemas.microsoft.com/office/drawing/2014/main" id="{74BE8053-BCD0-4F16-AC87-F0C9F3AA3BF5}"/>
              </a:ext>
            </a:extLst>
          </p:cNvPr>
          <p:cNvSpPr/>
          <p:nvPr/>
        </p:nvSpPr>
        <p:spPr>
          <a:xfrm>
            <a:off x="1009660" y="3746095"/>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id="{8CB0443C-FFA2-4B55-9A31-95D3877332CD}"/>
              </a:ext>
            </a:extLst>
          </p:cNvPr>
          <p:cNvSpPr/>
          <p:nvPr/>
        </p:nvSpPr>
        <p:spPr>
          <a:xfrm>
            <a:off x="651462" y="3931815"/>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F3A32A34-D751-43F8-B5B0-044654284239}"/>
              </a:ext>
            </a:extLst>
          </p:cNvPr>
          <p:cNvSpPr txBox="1"/>
          <p:nvPr/>
        </p:nvSpPr>
        <p:spPr>
          <a:xfrm>
            <a:off x="659237" y="3962593"/>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４　地図に調べた場所等を記入する</a:t>
            </a:r>
          </a:p>
        </p:txBody>
      </p:sp>
      <p:sp>
        <p:nvSpPr>
          <p:cNvPr id="33" name="テキスト ボックス 32">
            <a:extLst>
              <a:ext uri="{FF2B5EF4-FFF2-40B4-BE49-F238E27FC236}">
                <a16:creationId xmlns:a16="http://schemas.microsoft.com/office/drawing/2014/main" id="{B901AE18-D3F6-43E1-9D0F-832478AB6F47}"/>
              </a:ext>
            </a:extLst>
          </p:cNvPr>
          <p:cNvSpPr txBox="1"/>
          <p:nvPr/>
        </p:nvSpPr>
        <p:spPr>
          <a:xfrm>
            <a:off x="1618737" y="3489656"/>
            <a:ext cx="7294228"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例）安全な場所（指定避難所等）、危険な場所（狭い道等）</a:t>
            </a:r>
          </a:p>
        </p:txBody>
      </p:sp>
      <p:sp>
        <p:nvSpPr>
          <p:cNvPr id="34" name="フローチャート: 結合子 33">
            <a:extLst>
              <a:ext uri="{FF2B5EF4-FFF2-40B4-BE49-F238E27FC236}">
                <a16:creationId xmlns:a16="http://schemas.microsoft.com/office/drawing/2014/main" id="{A7D79456-BD43-49B1-9128-F9E522CF0301}"/>
              </a:ext>
            </a:extLst>
          </p:cNvPr>
          <p:cNvSpPr/>
          <p:nvPr/>
        </p:nvSpPr>
        <p:spPr>
          <a:xfrm>
            <a:off x="1009660" y="4418753"/>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ローチャート: 結合子 34">
            <a:extLst>
              <a:ext uri="{FF2B5EF4-FFF2-40B4-BE49-F238E27FC236}">
                <a16:creationId xmlns:a16="http://schemas.microsoft.com/office/drawing/2014/main" id="{F6C7548F-4812-4693-947D-C6C953D6FF05}"/>
              </a:ext>
            </a:extLst>
          </p:cNvPr>
          <p:cNvSpPr/>
          <p:nvPr/>
        </p:nvSpPr>
        <p:spPr>
          <a:xfrm>
            <a:off x="1009660" y="4656174"/>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725FBC45-7E47-4490-AD37-49E0B9E171DB}"/>
              </a:ext>
            </a:extLst>
          </p:cNvPr>
          <p:cNvSpPr txBox="1"/>
          <p:nvPr/>
        </p:nvSpPr>
        <p:spPr>
          <a:xfrm>
            <a:off x="1618737" y="4391605"/>
            <a:ext cx="7294228"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作業会場で大きい地図（</a:t>
            </a:r>
            <a:r>
              <a:rPr lang="en-US" altLang="ja-JP" dirty="0">
                <a:latin typeface="Meiryo UI" panose="020B0604030504040204" pitchFamily="50" charset="-128"/>
                <a:ea typeface="Meiryo UI" panose="020B0604030504040204" pitchFamily="50" charset="-128"/>
              </a:rPr>
              <a:t>A0</a:t>
            </a:r>
            <a:r>
              <a:rPr lang="ja-JP" altLang="en-US" dirty="0">
                <a:latin typeface="Meiryo UI" panose="020B0604030504040204" pitchFamily="50" charset="-128"/>
                <a:ea typeface="Meiryo UI" panose="020B0604030504040204" pitchFamily="50" charset="-128"/>
              </a:rPr>
              <a:t>サイズ等）を囲み、調べたモノや場所を記入</a:t>
            </a:r>
          </a:p>
        </p:txBody>
      </p:sp>
      <p:sp>
        <p:nvSpPr>
          <p:cNvPr id="46" name="四角形: 角を丸くする 45">
            <a:extLst>
              <a:ext uri="{FF2B5EF4-FFF2-40B4-BE49-F238E27FC236}">
                <a16:creationId xmlns:a16="http://schemas.microsoft.com/office/drawing/2014/main" id="{3F960F60-88ED-4313-9AF8-0C8BDCA0614D}"/>
              </a:ext>
            </a:extLst>
          </p:cNvPr>
          <p:cNvSpPr/>
          <p:nvPr/>
        </p:nvSpPr>
        <p:spPr>
          <a:xfrm>
            <a:off x="659237" y="4886407"/>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4A4790A1-B576-4B7D-8BE3-0B8D27DCF523}"/>
              </a:ext>
            </a:extLst>
          </p:cNvPr>
          <p:cNvSpPr txBox="1"/>
          <p:nvPr/>
        </p:nvSpPr>
        <p:spPr>
          <a:xfrm>
            <a:off x="659237" y="4918606"/>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５　主な道路や写真と付箋（色別）を地図に貼る</a:t>
            </a:r>
            <a:endParaRPr lang="en-US" altLang="ja-JP" dirty="0">
              <a:latin typeface="Meiryo UI" panose="020B0604030504040204" pitchFamily="50" charset="-128"/>
              <a:ea typeface="Meiryo UI" panose="020B0604030504040204" pitchFamily="50" charset="-128"/>
            </a:endParaRPr>
          </a:p>
        </p:txBody>
      </p:sp>
      <p:sp>
        <p:nvSpPr>
          <p:cNvPr id="48" name="フローチャート: 結合子 47">
            <a:extLst>
              <a:ext uri="{FF2B5EF4-FFF2-40B4-BE49-F238E27FC236}">
                <a16:creationId xmlns:a16="http://schemas.microsoft.com/office/drawing/2014/main" id="{9EADC9CF-EE86-4252-9E3B-A1D7A0F138F2}"/>
              </a:ext>
            </a:extLst>
          </p:cNvPr>
          <p:cNvSpPr/>
          <p:nvPr/>
        </p:nvSpPr>
        <p:spPr>
          <a:xfrm>
            <a:off x="1009660" y="5442840"/>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05FE2EC1-7760-4544-8813-47B5DDD9C173}"/>
              </a:ext>
            </a:extLst>
          </p:cNvPr>
          <p:cNvSpPr/>
          <p:nvPr/>
        </p:nvSpPr>
        <p:spPr>
          <a:xfrm>
            <a:off x="1009660" y="5680261"/>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56791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事例１　防災マップ作成訓練（岡山県）</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3DC62F42-F73F-4871-BC70-4D146A6BA58C}"/>
              </a:ext>
            </a:extLst>
          </p:cNvPr>
          <p:cNvSpPr/>
          <p:nvPr/>
        </p:nvSpPr>
        <p:spPr>
          <a:xfrm>
            <a:off x="558482" y="1005514"/>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39447C51-94F5-474E-BF56-E41E1B5BC5FD}"/>
              </a:ext>
            </a:extLst>
          </p:cNvPr>
          <p:cNvSpPr txBox="1"/>
          <p:nvPr/>
        </p:nvSpPr>
        <p:spPr>
          <a:xfrm>
            <a:off x="566257" y="1036292"/>
            <a:ext cx="7294228"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６　撮った写真と付箋（色別）を地図に貼る。　</a:t>
            </a:r>
          </a:p>
        </p:txBody>
      </p:sp>
      <p:pic>
        <p:nvPicPr>
          <p:cNvPr id="6" name="図 5">
            <a:extLst>
              <a:ext uri="{FF2B5EF4-FFF2-40B4-BE49-F238E27FC236}">
                <a16:creationId xmlns:a16="http://schemas.microsoft.com/office/drawing/2014/main" id="{F54A8850-8EC9-45C7-94E0-D0ECCA5AA260}"/>
              </a:ext>
            </a:extLst>
          </p:cNvPr>
          <p:cNvPicPr>
            <a:picLocks noChangeAspect="1"/>
          </p:cNvPicPr>
          <p:nvPr/>
        </p:nvPicPr>
        <p:blipFill>
          <a:blip r:embed="rId2"/>
          <a:stretch>
            <a:fillRect/>
          </a:stretch>
        </p:blipFill>
        <p:spPr>
          <a:xfrm>
            <a:off x="2170324" y="1645979"/>
            <a:ext cx="6251171" cy="3587556"/>
          </a:xfrm>
          <a:prstGeom prst="rect">
            <a:avLst/>
          </a:prstGeom>
        </p:spPr>
      </p:pic>
      <p:sp>
        <p:nvSpPr>
          <p:cNvPr id="38" name="フローチャート: 結合子 37">
            <a:extLst>
              <a:ext uri="{FF2B5EF4-FFF2-40B4-BE49-F238E27FC236}">
                <a16:creationId xmlns:a16="http://schemas.microsoft.com/office/drawing/2014/main" id="{B129893C-E80B-4EBF-8D49-5DDF988061FF}"/>
              </a:ext>
            </a:extLst>
          </p:cNvPr>
          <p:cNvSpPr/>
          <p:nvPr/>
        </p:nvSpPr>
        <p:spPr>
          <a:xfrm>
            <a:off x="955660" y="1509947"/>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ECC72A63-A7F3-4A1D-A050-B5D7FE7F5E14}"/>
              </a:ext>
            </a:extLst>
          </p:cNvPr>
          <p:cNvSpPr/>
          <p:nvPr/>
        </p:nvSpPr>
        <p:spPr>
          <a:xfrm>
            <a:off x="955660" y="1798344"/>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結合子 50">
            <a:extLst>
              <a:ext uri="{FF2B5EF4-FFF2-40B4-BE49-F238E27FC236}">
                <a16:creationId xmlns:a16="http://schemas.microsoft.com/office/drawing/2014/main" id="{818E758D-3913-4CCB-99DB-10F8F59014DC}"/>
              </a:ext>
            </a:extLst>
          </p:cNvPr>
          <p:cNvSpPr/>
          <p:nvPr/>
        </p:nvSpPr>
        <p:spPr>
          <a:xfrm>
            <a:off x="955660" y="2086741"/>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結合子 51">
            <a:extLst>
              <a:ext uri="{FF2B5EF4-FFF2-40B4-BE49-F238E27FC236}">
                <a16:creationId xmlns:a16="http://schemas.microsoft.com/office/drawing/2014/main" id="{2023C3FF-7B8E-43AC-8A28-83468F399B1A}"/>
              </a:ext>
            </a:extLst>
          </p:cNvPr>
          <p:cNvSpPr/>
          <p:nvPr/>
        </p:nvSpPr>
        <p:spPr>
          <a:xfrm>
            <a:off x="955660" y="2375138"/>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結合子 52">
            <a:extLst>
              <a:ext uri="{FF2B5EF4-FFF2-40B4-BE49-F238E27FC236}">
                <a16:creationId xmlns:a16="http://schemas.microsoft.com/office/drawing/2014/main" id="{1990C044-35EE-4C87-85D0-8E6C04AF70BB}"/>
              </a:ext>
            </a:extLst>
          </p:cNvPr>
          <p:cNvSpPr/>
          <p:nvPr/>
        </p:nvSpPr>
        <p:spPr>
          <a:xfrm>
            <a:off x="955660" y="2671921"/>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フローチャート: 結合子 53">
            <a:extLst>
              <a:ext uri="{FF2B5EF4-FFF2-40B4-BE49-F238E27FC236}">
                <a16:creationId xmlns:a16="http://schemas.microsoft.com/office/drawing/2014/main" id="{FB191821-6E6A-452D-8A84-998FED58C403}"/>
              </a:ext>
            </a:extLst>
          </p:cNvPr>
          <p:cNvSpPr/>
          <p:nvPr/>
        </p:nvSpPr>
        <p:spPr>
          <a:xfrm>
            <a:off x="955660" y="2960318"/>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ローチャート: 結合子 54">
            <a:extLst>
              <a:ext uri="{FF2B5EF4-FFF2-40B4-BE49-F238E27FC236}">
                <a16:creationId xmlns:a16="http://schemas.microsoft.com/office/drawing/2014/main" id="{7ABF7268-0B5B-472D-88AA-3D5A58E08BAB}"/>
              </a:ext>
            </a:extLst>
          </p:cNvPr>
          <p:cNvSpPr/>
          <p:nvPr/>
        </p:nvSpPr>
        <p:spPr>
          <a:xfrm>
            <a:off x="955660" y="3269371"/>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ローチャート: 結合子 55">
            <a:extLst>
              <a:ext uri="{FF2B5EF4-FFF2-40B4-BE49-F238E27FC236}">
                <a16:creationId xmlns:a16="http://schemas.microsoft.com/office/drawing/2014/main" id="{733572A3-35B8-4FCD-A785-96358A424FF5}"/>
              </a:ext>
            </a:extLst>
          </p:cNvPr>
          <p:cNvSpPr/>
          <p:nvPr/>
        </p:nvSpPr>
        <p:spPr>
          <a:xfrm>
            <a:off x="965099" y="3566154"/>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ローチャート: 結合子 56">
            <a:extLst>
              <a:ext uri="{FF2B5EF4-FFF2-40B4-BE49-F238E27FC236}">
                <a16:creationId xmlns:a16="http://schemas.microsoft.com/office/drawing/2014/main" id="{077875C2-848C-4720-B833-8B6E1B650A54}"/>
              </a:ext>
            </a:extLst>
          </p:cNvPr>
          <p:cNvSpPr/>
          <p:nvPr/>
        </p:nvSpPr>
        <p:spPr>
          <a:xfrm>
            <a:off x="965099" y="3854551"/>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フローチャート: 結合子 57">
            <a:extLst>
              <a:ext uri="{FF2B5EF4-FFF2-40B4-BE49-F238E27FC236}">
                <a16:creationId xmlns:a16="http://schemas.microsoft.com/office/drawing/2014/main" id="{5A85FA72-006C-445B-833C-DB81C5BA56F3}"/>
              </a:ext>
            </a:extLst>
          </p:cNvPr>
          <p:cNvSpPr/>
          <p:nvPr/>
        </p:nvSpPr>
        <p:spPr>
          <a:xfrm>
            <a:off x="965099" y="4196948"/>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ローチャート: 結合子 58">
            <a:extLst>
              <a:ext uri="{FF2B5EF4-FFF2-40B4-BE49-F238E27FC236}">
                <a16:creationId xmlns:a16="http://schemas.microsoft.com/office/drawing/2014/main" id="{EB5329DD-8D7F-4D10-8C8F-9118FBECB4F3}"/>
              </a:ext>
            </a:extLst>
          </p:cNvPr>
          <p:cNvSpPr/>
          <p:nvPr/>
        </p:nvSpPr>
        <p:spPr>
          <a:xfrm>
            <a:off x="965099" y="4485345"/>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フローチャート: 結合子 59">
            <a:extLst>
              <a:ext uri="{FF2B5EF4-FFF2-40B4-BE49-F238E27FC236}">
                <a16:creationId xmlns:a16="http://schemas.microsoft.com/office/drawing/2014/main" id="{4EC19740-3EFF-4EDE-BE57-C27CF10590EF}"/>
              </a:ext>
            </a:extLst>
          </p:cNvPr>
          <p:cNvSpPr/>
          <p:nvPr/>
        </p:nvSpPr>
        <p:spPr>
          <a:xfrm>
            <a:off x="965099" y="4773742"/>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フローチャート: 結合子 64">
            <a:extLst>
              <a:ext uri="{FF2B5EF4-FFF2-40B4-BE49-F238E27FC236}">
                <a16:creationId xmlns:a16="http://schemas.microsoft.com/office/drawing/2014/main" id="{3CF033CA-7F2C-482B-82D3-0263F3620FC5}"/>
              </a:ext>
            </a:extLst>
          </p:cNvPr>
          <p:cNvSpPr/>
          <p:nvPr/>
        </p:nvSpPr>
        <p:spPr>
          <a:xfrm>
            <a:off x="965099" y="5016525"/>
            <a:ext cx="108000" cy="108000"/>
          </a:xfrm>
          <a:prstGeom prst="flowChartConnecto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四角形: 角を丸くする 66">
            <a:extLst>
              <a:ext uri="{FF2B5EF4-FFF2-40B4-BE49-F238E27FC236}">
                <a16:creationId xmlns:a16="http://schemas.microsoft.com/office/drawing/2014/main" id="{DC1A9EE2-1333-4B24-9B6F-D62AE6A40D8E}"/>
              </a:ext>
            </a:extLst>
          </p:cNvPr>
          <p:cNvSpPr/>
          <p:nvPr/>
        </p:nvSpPr>
        <p:spPr>
          <a:xfrm>
            <a:off x="566257" y="5515927"/>
            <a:ext cx="7550092" cy="42901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FF67564E-FB61-423E-B96C-27CF680591B5}"/>
              </a:ext>
            </a:extLst>
          </p:cNvPr>
          <p:cNvSpPr txBox="1"/>
          <p:nvPr/>
        </p:nvSpPr>
        <p:spPr>
          <a:xfrm>
            <a:off x="574032" y="5546705"/>
            <a:ext cx="7294228" cy="646331"/>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STEP</a:t>
            </a:r>
            <a:r>
              <a:rPr lang="ja-JP" altLang="en-US" dirty="0">
                <a:latin typeface="Meiryo UI" panose="020B0604030504040204" pitchFamily="50" charset="-128"/>
                <a:ea typeface="Meiryo UI" panose="020B0604030504040204" pitchFamily="50" charset="-128"/>
              </a:rPr>
              <a:t>７　防災の視点で地域の強みや弱みを確認する。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3997761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事例２　</a:t>
            </a:r>
            <a:r>
              <a:rPr lang="ja-JP" altLang="en-US" sz="2800" dirty="0">
                <a:latin typeface="Meiryo UI" panose="020B0604030504040204" pitchFamily="50" charset="-128"/>
                <a:ea typeface="Meiryo UI" panose="020B0604030504040204" pitchFamily="50" charset="-128"/>
              </a:rPr>
              <a:t>現地本部運営</a:t>
            </a:r>
            <a:r>
              <a:rPr kumimoji="1" lang="ja-JP" altLang="en-US" sz="2800" dirty="0">
                <a:latin typeface="Meiryo UI" panose="020B0604030504040204" pitchFamily="50" charset="-128"/>
                <a:ea typeface="Meiryo UI" panose="020B0604030504040204" pitchFamily="50" charset="-128"/>
              </a:rPr>
              <a:t>訓練（名古屋市）</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5" name="コンテンツ プレースホルダー 2">
            <a:extLst>
              <a:ext uri="{FF2B5EF4-FFF2-40B4-BE49-F238E27FC236}">
                <a16:creationId xmlns:a16="http://schemas.microsoft.com/office/drawing/2014/main" id="{3EE3F238-D585-449C-9835-6DA1118BD992}"/>
              </a:ext>
            </a:extLst>
          </p:cNvPr>
          <p:cNvSpPr>
            <a:spLocks noGrp="1"/>
          </p:cNvSpPr>
          <p:nvPr>
            <p:ph idx="1"/>
          </p:nvPr>
        </p:nvSpPr>
        <p:spPr>
          <a:xfrm>
            <a:off x="558481" y="940994"/>
            <a:ext cx="8543925" cy="910912"/>
          </a:xfrm>
        </p:spPr>
        <p:txBody>
          <a:bodyPr>
            <a:normAutofit/>
          </a:bodyPr>
          <a:lstStyle/>
          <a:p>
            <a:pPr marL="0" indent="0">
              <a:buNone/>
            </a:pPr>
            <a:r>
              <a:rPr lang="ja-JP" altLang="en-US" sz="2000" dirty="0">
                <a:latin typeface="Meiryo UI" panose="020B0604030504040204" pitchFamily="50" charset="-128"/>
                <a:ea typeface="Meiryo UI" panose="020B0604030504040204" pitchFamily="50" charset="-128"/>
              </a:rPr>
              <a:t>・自主防災隊長が正しい情報に基づき、各班長を通じて避難誘導や救出救護等の自主防災活動を適切に指揮する訓練</a:t>
            </a:r>
            <a:endParaRPr lang="en-US" altLang="ja-JP" sz="20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762191FE-A8DA-4F3A-AB87-0D2650B4C1FD}"/>
              </a:ext>
            </a:extLst>
          </p:cNvPr>
          <p:cNvSpPr txBox="1"/>
          <p:nvPr/>
        </p:nvSpPr>
        <p:spPr>
          <a:xfrm>
            <a:off x="558481" y="1925682"/>
            <a:ext cx="2780337"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☆実施のポイント☆</a:t>
            </a:r>
          </a:p>
        </p:txBody>
      </p:sp>
      <p:sp>
        <p:nvSpPr>
          <p:cNvPr id="19" name="テキスト ボックス 18">
            <a:extLst>
              <a:ext uri="{FF2B5EF4-FFF2-40B4-BE49-F238E27FC236}">
                <a16:creationId xmlns:a16="http://schemas.microsoft.com/office/drawing/2014/main" id="{130C01F4-DFDF-4A74-9943-8ED5EADCB51A}"/>
              </a:ext>
            </a:extLst>
          </p:cNvPr>
          <p:cNvSpPr txBox="1"/>
          <p:nvPr/>
        </p:nvSpPr>
        <p:spPr>
          <a:xfrm>
            <a:off x="558481" y="2305570"/>
            <a:ext cx="8543925" cy="3600986"/>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rPr>
              <a:t>①</a:t>
            </a:r>
            <a:r>
              <a:rPr lang="ja-JP" altLang="en-US" sz="2000" u="sng" dirty="0">
                <a:latin typeface="Meiryo UI" panose="020B0604030504040204" pitchFamily="50" charset="-128"/>
                <a:ea typeface="Meiryo UI" panose="020B0604030504040204" pitchFamily="50" charset="-128"/>
              </a:rPr>
              <a:t>現地本部の運営場所を決めておく</a:t>
            </a:r>
            <a:endParaRPr lang="en-US" altLang="ja-JP" sz="2000" u="sng"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⇒・災害時に安全な自治会内の集合場所</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・地域の中心付近にあり全域の状況が把握しやすい場所</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・複数の安全な経路により集合できる場所</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・資機材が確保しやすい場所</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②</a:t>
            </a:r>
            <a:r>
              <a:rPr lang="ja-JP" altLang="en-US" sz="2000" u="sng" dirty="0">
                <a:latin typeface="Meiryo UI" panose="020B0604030504040204" pitchFamily="50" charset="-128"/>
                <a:ea typeface="Meiryo UI" panose="020B0604030504040204" pitchFamily="50" charset="-128"/>
              </a:rPr>
              <a:t>現地本部長、副本部長、本部員を決める</a:t>
            </a:r>
            <a:endParaRPr lang="en-US" altLang="ja-JP" sz="2000" u="sng"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⇒本部長は自主防災隊長、副本部長は副隊長、本部員をあらかじめ指名しておく。</a:t>
            </a:r>
            <a:endParaRPr lang="en-US" altLang="ja-JP"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③</a:t>
            </a:r>
            <a:r>
              <a:rPr lang="ja-JP" altLang="en-US" sz="2000" u="sng" dirty="0">
                <a:latin typeface="Meiryo UI" panose="020B0604030504040204" pitchFamily="50" charset="-128"/>
                <a:ea typeface="Meiryo UI" panose="020B0604030504040204" pitchFamily="50" charset="-128"/>
              </a:rPr>
              <a:t>現地本部設置に必要な資機材を確認する</a:t>
            </a:r>
            <a:endParaRPr lang="en-US" altLang="ja-JP" sz="2000" u="sng"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⇒現地本部設置、運営に必要な資機材を準備、確認する。また、電源、電池が必要な</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資機材にあっては事前に作動するか確認するのがよい。</a:t>
            </a:r>
          </a:p>
        </p:txBody>
      </p:sp>
      <p:sp>
        <p:nvSpPr>
          <p:cNvPr id="21" name="正方形/長方形 20">
            <a:extLst>
              <a:ext uri="{FF2B5EF4-FFF2-40B4-BE49-F238E27FC236}">
                <a16:creationId xmlns:a16="http://schemas.microsoft.com/office/drawing/2014/main" id="{B689AA39-3F07-494C-8894-3BA796529BC9}"/>
              </a:ext>
            </a:extLst>
          </p:cNvPr>
          <p:cNvSpPr/>
          <p:nvPr/>
        </p:nvSpPr>
        <p:spPr>
          <a:xfrm>
            <a:off x="558481" y="1851906"/>
            <a:ext cx="8791663" cy="40651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7832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事例２　</a:t>
            </a:r>
            <a:r>
              <a:rPr lang="ja-JP" altLang="en-US" sz="2800" dirty="0">
                <a:latin typeface="Meiryo UI" panose="020B0604030504040204" pitchFamily="50" charset="-128"/>
                <a:ea typeface="Meiryo UI" panose="020B0604030504040204" pitchFamily="50" charset="-128"/>
              </a:rPr>
              <a:t>現地本部運営</a:t>
            </a:r>
            <a:r>
              <a:rPr kumimoji="1" lang="ja-JP" altLang="en-US" sz="2800" dirty="0">
                <a:latin typeface="Meiryo UI" panose="020B0604030504040204" pitchFamily="50" charset="-128"/>
                <a:ea typeface="Meiryo UI" panose="020B0604030504040204" pitchFamily="50" charset="-128"/>
              </a:rPr>
              <a:t>訓練（名古屋市）</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130C01F4-DFDF-4A74-9943-8ED5EADCB51A}"/>
              </a:ext>
            </a:extLst>
          </p:cNvPr>
          <p:cNvSpPr txBox="1"/>
          <p:nvPr/>
        </p:nvSpPr>
        <p:spPr>
          <a:xfrm>
            <a:off x="558482" y="1478206"/>
            <a:ext cx="8543925" cy="2708434"/>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rPr>
              <a:t>④</a:t>
            </a:r>
            <a:r>
              <a:rPr lang="ja-JP" altLang="en-US" sz="2000" u="sng" dirty="0">
                <a:latin typeface="Meiryo UI" panose="020B0604030504040204" pitchFamily="50" charset="-128"/>
                <a:ea typeface="Meiryo UI" panose="020B0604030504040204" pitchFamily="50" charset="-128"/>
              </a:rPr>
              <a:t>現地本部へ集合した際の報告内容を確認する</a:t>
            </a:r>
            <a:endParaRPr lang="en-US" altLang="ja-JP" sz="2000" u="sng"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⇒各本部員は現地本部へ集合した際、安否確認で入手した安否情報、被災</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状況を現地本部長へ報告する。安否情報の報告は、住所、氏名、状況をメモ</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書きするなど災害時に活用できるシンプルな方法が良い。</a:t>
            </a:r>
            <a:endParaRPr lang="en-US" altLang="ja-JP"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⑤</a:t>
            </a:r>
            <a:r>
              <a:rPr lang="ja-JP" altLang="en-US" sz="2000" u="sng" dirty="0">
                <a:latin typeface="Meiryo UI" panose="020B0604030504040204" pitchFamily="50" charset="-128"/>
                <a:ea typeface="Meiryo UI" panose="020B0604030504040204" pitchFamily="50" charset="-128"/>
              </a:rPr>
              <a:t>各班の活動内容、任務内容を確認する</a:t>
            </a:r>
            <a:endParaRPr lang="en-US" altLang="ja-JP" sz="2000" u="sng"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⇒現地本部には情報班、消火班、避難誘導班、救出救護班、給食給水班の５つがあり、</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あらかじめ自治会で決めてある組織編成図を用いて行動する。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各班がどのような活動内容、任務内容なのかをあらかじめ確認しておく。</a:t>
            </a:r>
          </a:p>
        </p:txBody>
      </p:sp>
      <p:sp>
        <p:nvSpPr>
          <p:cNvPr id="21" name="正方形/長方形 20">
            <a:extLst>
              <a:ext uri="{FF2B5EF4-FFF2-40B4-BE49-F238E27FC236}">
                <a16:creationId xmlns:a16="http://schemas.microsoft.com/office/drawing/2014/main" id="{B689AA39-3F07-494C-8894-3BA796529BC9}"/>
              </a:ext>
            </a:extLst>
          </p:cNvPr>
          <p:cNvSpPr/>
          <p:nvPr/>
        </p:nvSpPr>
        <p:spPr>
          <a:xfrm>
            <a:off x="558482" y="1396450"/>
            <a:ext cx="8791663" cy="2881935"/>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25145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事例２　</a:t>
            </a:r>
            <a:r>
              <a:rPr lang="ja-JP" altLang="en-US" sz="2800" dirty="0">
                <a:latin typeface="Meiryo UI" panose="020B0604030504040204" pitchFamily="50" charset="-128"/>
                <a:ea typeface="Meiryo UI" panose="020B0604030504040204" pitchFamily="50" charset="-128"/>
              </a:rPr>
              <a:t>現地本部運営</a:t>
            </a:r>
            <a:r>
              <a:rPr kumimoji="1" lang="ja-JP" altLang="en-US" sz="2800" dirty="0">
                <a:latin typeface="Meiryo UI" panose="020B0604030504040204" pitchFamily="50" charset="-128"/>
                <a:ea typeface="Meiryo UI" panose="020B0604030504040204" pitchFamily="50" charset="-128"/>
              </a:rPr>
              <a:t>訓練（名古屋市）</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graphicFrame>
        <p:nvGraphicFramePr>
          <p:cNvPr id="16" name="表 15">
            <a:extLst>
              <a:ext uri="{FF2B5EF4-FFF2-40B4-BE49-F238E27FC236}">
                <a16:creationId xmlns:a16="http://schemas.microsoft.com/office/drawing/2014/main" id="{93224F8C-BE0C-402F-8A34-B55A766F0E9A}"/>
              </a:ext>
            </a:extLst>
          </p:cNvPr>
          <p:cNvGraphicFramePr>
            <a:graphicFrameLocks noGrp="1"/>
          </p:cNvGraphicFramePr>
          <p:nvPr>
            <p:extLst>
              <p:ext uri="{D42A27DB-BD31-4B8C-83A1-F6EECF244321}">
                <p14:modId xmlns:p14="http://schemas.microsoft.com/office/powerpoint/2010/main" val="2056450054"/>
              </p:ext>
            </p:extLst>
          </p:nvPr>
        </p:nvGraphicFramePr>
        <p:xfrm>
          <a:off x="558483" y="1440575"/>
          <a:ext cx="8904300" cy="4619502"/>
        </p:xfrm>
        <a:graphic>
          <a:graphicData uri="http://schemas.openxmlformats.org/drawingml/2006/table">
            <a:tbl>
              <a:tblPr firstRow="1" bandRow="1">
                <a:tableStyleId>{5C22544A-7EE6-4342-B048-85BDC9FD1C3A}</a:tableStyleId>
              </a:tblPr>
              <a:tblGrid>
                <a:gridCol w="1655736">
                  <a:extLst>
                    <a:ext uri="{9D8B030D-6E8A-4147-A177-3AD203B41FA5}">
                      <a16:colId xmlns:a16="http://schemas.microsoft.com/office/drawing/2014/main" val="20000"/>
                    </a:ext>
                  </a:extLst>
                </a:gridCol>
                <a:gridCol w="7248564">
                  <a:extLst>
                    <a:ext uri="{9D8B030D-6E8A-4147-A177-3AD203B41FA5}">
                      <a16:colId xmlns:a16="http://schemas.microsoft.com/office/drawing/2014/main" val="20001"/>
                    </a:ext>
                  </a:extLst>
                </a:gridCol>
              </a:tblGrid>
              <a:tr h="303102">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663831">
                <a:tc>
                  <a:txBody>
                    <a:bodyPr/>
                    <a:lstStyle/>
                    <a:p>
                      <a:r>
                        <a:rPr kumimoji="1" lang="en-US" altLang="ja-JP" dirty="0">
                          <a:latin typeface="Meiryo UI" panose="020B0604030504040204" pitchFamily="50" charset="-128"/>
                          <a:ea typeface="Meiryo UI" panose="020B0604030504040204" pitchFamily="50" charset="-128"/>
                        </a:rPr>
                        <a:t>10</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30</a:t>
                      </a: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自主防災隊長は自らの家族の安否確認後、現地本部をあらかじめ決めた場所に設置する。指名されている副隊長、本部員とともに行動する。</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1"/>
                  </a:ext>
                </a:extLst>
              </a:tr>
              <a:tr h="663831">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10</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30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10</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55</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・組長等は、現地本部の自主防災会長に地区内の安否情報・被災状況を報告する。</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・自主防災隊長は報告された安否情報・被災状況を地図や白紙にまとめる</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2"/>
                  </a:ext>
                </a:extLst>
              </a:tr>
              <a:tr h="663831">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10</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55</a:t>
                      </a: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11</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latin typeface="Meiryo UI" panose="020B0604030504040204" pitchFamily="50" charset="-128"/>
                          <a:ea typeface="Meiryo UI" panose="020B0604030504040204" pitchFamily="50" charset="-128"/>
                        </a:rPr>
                        <a:t>自主防災会長は、現地本部に集合した組長等に安否情報・被災状況を伝え５つの班を編成する</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①情報班（住民への情報伝達と小学校の災害救助地区本部等への報告）</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②消火班（消火器、水バケツ等による初期消火の実施、出火防止の広報）</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③避難誘導班（避難所への誘導、高齢者など介護が必要な方への支援）</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④救出救護班（負傷者を助け出し、応急手当を行う負傷者の搬送等）</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⑤給食給水班（炊き出し及び給水、応急手当てを行う）</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663831">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11</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訓練終了。</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自治会内で反省点と改善策を見つけて次につなげる。</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4"/>
                  </a:ext>
                </a:extLst>
              </a:tr>
            </a:tbl>
          </a:graphicData>
        </a:graphic>
      </p:graphicFrame>
      <p:sp>
        <p:nvSpPr>
          <p:cNvPr id="17" name="テキスト ボックス 16">
            <a:extLst>
              <a:ext uri="{FF2B5EF4-FFF2-40B4-BE49-F238E27FC236}">
                <a16:creationId xmlns:a16="http://schemas.microsoft.com/office/drawing/2014/main" id="{FB4CC38E-12A8-4045-B0D6-46F39D253A0D}"/>
              </a:ext>
            </a:extLst>
          </p:cNvPr>
          <p:cNvSpPr txBox="1"/>
          <p:nvPr/>
        </p:nvSpPr>
        <p:spPr>
          <a:xfrm>
            <a:off x="443217" y="978910"/>
            <a:ext cx="2335720" cy="461665"/>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＜訓練の流れ＞</a:t>
            </a:r>
          </a:p>
        </p:txBody>
      </p:sp>
    </p:spTree>
    <p:extLst>
      <p:ext uri="{BB962C8B-B14F-4D97-AF65-F5344CB8AC3E}">
        <p14:creationId xmlns:p14="http://schemas.microsoft.com/office/powerpoint/2010/main" val="35923662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914</TotalTime>
  <Words>1511</Words>
  <Application>Microsoft Office PowerPoint</Application>
  <PresentationFormat>A4 210 x 297 mm</PresentationFormat>
  <Paragraphs>144</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Meiryo UI</vt:lpstr>
      <vt:lpstr>Arial</vt:lpstr>
      <vt:lpstr>Calibri</vt:lpstr>
      <vt:lpstr>Calibri Light</vt:lpstr>
      <vt:lpstr>Office テーマ</vt:lpstr>
      <vt:lpstr> 他市町村防災訓練事例</vt:lpstr>
      <vt:lpstr>事例１　防災マップ作成訓練（岡山県）</vt:lpstr>
      <vt:lpstr>事例１　防災マップ作成訓練（岡山県）</vt:lpstr>
      <vt:lpstr>事例１　防災マップ作成訓練（岡山県）</vt:lpstr>
      <vt:lpstr>事例１　防災マップ作成訓練（岡山県）</vt:lpstr>
      <vt:lpstr>事例１　防災マップ作成訓練（岡山県）</vt:lpstr>
      <vt:lpstr>事例２　現地本部運営訓練（名古屋市）</vt:lpstr>
      <vt:lpstr>事例２　現地本部運営訓練（名古屋市）</vt:lpstr>
      <vt:lpstr>事例２　現地本部運営訓練（名古屋市）</vt:lpstr>
      <vt:lpstr>事例２　現地本部運営訓練（名古屋市）</vt:lpstr>
      <vt:lpstr>事例３　夜間訓練（静岡県）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廣瀬 大士</dc:creator>
  <cp:lastModifiedBy>塩沢 周平</cp:lastModifiedBy>
  <cp:revision>65</cp:revision>
  <cp:lastPrinted>2023-06-13T06:23:53Z</cp:lastPrinted>
  <dcterms:created xsi:type="dcterms:W3CDTF">2023-06-13T04:49:04Z</dcterms:created>
  <dcterms:modified xsi:type="dcterms:W3CDTF">2025-06-04T00:40:17Z</dcterms:modified>
</cp:coreProperties>
</file>