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5" r:id="rId2"/>
    <p:sldId id="261" r:id="rId3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>
      <p:cViewPr varScale="1">
        <p:scale>
          <a:sx n="77" d="100"/>
          <a:sy n="77" d="100"/>
        </p:scale>
        <p:origin x="31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D14FB-BFA5-43C8-90DC-706167122FF3}" type="datetimeFigureOut">
              <a:rPr kumimoji="1" lang="ja-JP" altLang="en-US" smtClean="0"/>
              <a:t>2018/5/18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A5770-833A-4BC9-8A87-4AA08ABE0E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636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6FBB0-1C0C-4373-8582-AECB5BA277B7}" type="datetime1">
              <a:rPr kumimoji="1" lang="ja-JP" altLang="en-US" smtClean="0"/>
              <a:t>2018/5/18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5BE2-2756-4598-9E75-C6A8F7CC22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641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5705E-2BFD-4501-9C8C-95C7675CD97E}" type="datetime1">
              <a:rPr kumimoji="1" lang="ja-JP" altLang="en-US" smtClean="0"/>
              <a:t>2018/5/18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5BE2-2756-4598-9E75-C6A8F7CC22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406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887D-96D4-4390-9FB2-F413BBA2BF24}" type="datetime1">
              <a:rPr kumimoji="1" lang="ja-JP" altLang="en-US" smtClean="0"/>
              <a:t>2018/5/18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5BE2-2756-4598-9E75-C6A8F7CC22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2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7846C-0F93-4D14-951D-CAA2BA7A1A08}" type="datetime1">
              <a:rPr kumimoji="1" lang="ja-JP" altLang="en-US" smtClean="0"/>
              <a:t>2018/5/18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5BE2-2756-4598-9E75-C6A8F7CC22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50479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5439A-7433-42FA-9BBD-2DA66BE38D7A}" type="datetime1">
              <a:rPr kumimoji="1" lang="ja-JP" altLang="en-US" smtClean="0"/>
              <a:t>2018/5/18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5BE2-2756-4598-9E75-C6A8F7CC22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789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29B34-E829-4784-ABF5-A5A2F4593848}" type="datetime1">
              <a:rPr kumimoji="1" lang="ja-JP" altLang="en-US" smtClean="0"/>
              <a:t>2018/5/18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5BE2-2756-4598-9E75-C6A8F7CC22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3674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3F700-2557-4C38-A3C5-09FD3BFF6D9F}" type="datetime1">
              <a:rPr kumimoji="1" lang="ja-JP" altLang="en-US" smtClean="0"/>
              <a:t>2018/5/18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5BE2-2756-4598-9E75-C6A8F7CC22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50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DDDA1-9958-4AA0-8AD5-FD2231D3DDC1}" type="datetime1">
              <a:rPr kumimoji="1" lang="ja-JP" altLang="en-US" smtClean="0"/>
              <a:t>2018/5/18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5BE2-2756-4598-9E75-C6A8F7CC22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0824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9B527-B9F0-47FE-B97F-71C058F2716F}" type="datetime1">
              <a:rPr kumimoji="1" lang="ja-JP" altLang="en-US" smtClean="0"/>
              <a:t>2018/5/18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5BE2-2756-4598-9E75-C6A8F7CC22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733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A818A-8CC4-4EDC-BADA-15D1C613152D}" type="datetime1">
              <a:rPr kumimoji="1" lang="ja-JP" altLang="en-US" smtClean="0"/>
              <a:t>2018/5/18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5BE2-2756-4598-9E75-C6A8F7CC22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7403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80C2-5D86-4D05-8DEA-5FB2111FBA63}" type="datetime1">
              <a:rPr kumimoji="1" lang="ja-JP" altLang="en-US" smtClean="0"/>
              <a:t>2018/5/18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05BE2-2756-4598-9E75-C6A8F7CC22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5260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9EC74-53A5-4DB8-9127-C435E670198C}" type="datetime1">
              <a:rPr kumimoji="1" lang="ja-JP" altLang="en-US" smtClean="0"/>
              <a:t>2018/5/18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-1-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05BE2-2756-4598-9E75-C6A8F7CC226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725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ja-JP" altLang="en-US" sz="2900" dirty="0" smtClean="0"/>
              <a:t>地方公営企業</a:t>
            </a:r>
            <a:r>
              <a:rPr lang="ja-JP" altLang="ja-JP" sz="2900" dirty="0" smtClean="0"/>
              <a:t>法適用</a:t>
            </a:r>
            <a:r>
              <a:rPr lang="ja-JP" altLang="en-US" sz="2900" dirty="0" smtClean="0"/>
              <a:t>の</a:t>
            </a:r>
            <a:r>
              <a:rPr lang="ja-JP" altLang="ja-JP" sz="2900" dirty="0" smtClean="0"/>
              <a:t>目的</a:t>
            </a:r>
            <a:r>
              <a:rPr lang="ja-JP" altLang="en-US" sz="2900" dirty="0" smtClean="0"/>
              <a:t>について</a:t>
            </a:r>
            <a:endParaRPr lang="ja-JP" altLang="en-US" sz="29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2833765"/>
              </p:ext>
            </p:extLst>
          </p:nvPr>
        </p:nvGraphicFramePr>
        <p:xfrm>
          <a:off x="611560" y="3345669"/>
          <a:ext cx="7920880" cy="3071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9607"/>
                <a:gridCol w="3413967"/>
                <a:gridCol w="3687306"/>
              </a:tblGrid>
              <a:tr h="3027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項目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官公庁会計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公営企業会計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 anchor="ctr"/>
                </a:tc>
              </a:tr>
              <a:tr h="438048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収支</a:t>
                      </a:r>
                      <a:endParaRPr lang="ja-JP" sz="1000" dirty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区分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歳入と歳出のみの表現であり、経営見通しが分からない。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収益的収支と資本的収支に区分され、経営状況（赤字・黒字）や財務状況（資産の状況など）が明確に表現される。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/>
                </a:tc>
              </a:tr>
              <a:tr h="433058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経理</a:t>
                      </a:r>
                      <a:endParaRPr lang="ja-JP" sz="1000" dirty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方法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単式簿記</a:t>
                      </a:r>
                      <a:endParaRPr lang="ja-JP" sz="1000" dirty="0"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（家計簿的経理）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複式簿記</a:t>
                      </a:r>
                      <a:endParaRPr lang="ja-JP" sz="1000" dirty="0"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（経営状況を明確にする経理）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/>
                </a:tc>
              </a:tr>
              <a:tr h="596953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経理</a:t>
                      </a:r>
                      <a:endParaRPr lang="ja-JP" sz="1000" dirty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認識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現金主義</a:t>
                      </a:r>
                      <a:endParaRPr lang="ja-JP" sz="1000" dirty="0"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（現金の動きのみを経理するため、未収・未払などの債務・債権が経理されず、適切な経営状況が把握できない。）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発生主義</a:t>
                      </a:r>
                      <a:endParaRPr lang="ja-JP" sz="1000" dirty="0"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（債務・債権が発生した時点より経理がされるため、経営状況が明確に表現される。）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/>
                </a:tc>
              </a:tr>
              <a:tr h="57510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資産</a:t>
                      </a:r>
                      <a:endParaRPr lang="ja-JP" sz="1000" dirty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把握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なし</a:t>
                      </a:r>
                      <a:endParaRPr lang="ja-JP" sz="1000" dirty="0"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資産がどれだけあるのか、その状況が把握できない。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減価償却費の導入</a:t>
                      </a:r>
                      <a:endParaRPr lang="ja-JP" sz="1000" dirty="0"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減価償却費の導入によって資産が明確になり、経営状況が明確になるとともに資産価値が分かりやすくなる。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/>
                </a:tc>
              </a:tr>
              <a:tr h="67840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出納</a:t>
                      </a:r>
                      <a:endParaRPr lang="ja-JP" sz="1000" dirty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整理</a:t>
                      </a:r>
                      <a:endParaRPr lang="ja-JP" sz="1000" dirty="0">
                        <a:effectLst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期間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あり</a:t>
                      </a:r>
                      <a:endParaRPr lang="ja-JP" sz="1000" dirty="0"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翌年度の</a:t>
                      </a:r>
                      <a:r>
                        <a:rPr lang="en-US" sz="1050" dirty="0">
                          <a:effectLst/>
                        </a:rPr>
                        <a:t>5/31</a:t>
                      </a:r>
                      <a:r>
                        <a:rPr lang="ja-JP" sz="1050" dirty="0">
                          <a:effectLst/>
                        </a:rPr>
                        <a:t>までの予算執行が認められている。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ja-JP" sz="1050" dirty="0">
                          <a:effectLst/>
                        </a:rPr>
                        <a:t>なし</a:t>
                      </a:r>
                      <a:endParaRPr lang="ja-JP" sz="1000" dirty="0">
                        <a:effectLst/>
                      </a:endParaRPr>
                    </a:p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3/31</a:t>
                      </a:r>
                      <a:r>
                        <a:rPr lang="ja-JP" sz="1050" dirty="0">
                          <a:effectLst/>
                        </a:rPr>
                        <a:t>時点での経理により決算処理がされ、発生主義に基づく債務・債権により明確な財務状況が公表される。</a:t>
                      </a:r>
                      <a:endParaRPr lang="ja-JP" sz="1000" dirty="0">
                        <a:effectLst/>
                        <a:latin typeface="Century"/>
                        <a:cs typeface="ＭＳ Ｐゴシック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タイトル 1"/>
          <p:cNvSpPr txBox="1">
            <a:spLocks/>
          </p:cNvSpPr>
          <p:nvPr/>
        </p:nvSpPr>
        <p:spPr>
          <a:xfrm>
            <a:off x="467544" y="1052736"/>
            <a:ext cx="8280920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1700"/>
              </a:lnSpc>
            </a:pPr>
            <a:r>
              <a:rPr lang="ja-JP" altLang="en-US" sz="1200" dirty="0" smtClean="0"/>
              <a:t>　　</a:t>
            </a:r>
            <a:r>
              <a:rPr lang="ja-JP" altLang="ja-JP" sz="1800" dirty="0" smtClean="0">
                <a:latin typeface="+mn-ea"/>
                <a:ea typeface="+mn-ea"/>
                <a:cs typeface="+mn-cs"/>
              </a:rPr>
              <a:t>下水道</a:t>
            </a:r>
            <a:r>
              <a:rPr lang="ja-JP" altLang="ja-JP" sz="1800" dirty="0">
                <a:latin typeface="+mn-ea"/>
                <a:ea typeface="+mn-ea"/>
                <a:cs typeface="+mn-cs"/>
              </a:rPr>
              <a:t>事業をめぐる経営環境が厳しくなる中で、的確な経営状況と財政状況を把握することが求められます。また、国の財政状況も厳しさを増す中で、国庫補助金や起債協議等の財源獲得の手続きにおいても、長期的かつ健全な経営計画の提示が必要不可欠となってきており、そのためには資産価値の把握や詳細な</a:t>
            </a:r>
            <a:r>
              <a:rPr lang="ja-JP" altLang="en-US" sz="1800" dirty="0">
                <a:latin typeface="+mn-ea"/>
                <a:ea typeface="+mn-ea"/>
                <a:cs typeface="+mn-cs"/>
              </a:rPr>
              <a:t>経</a:t>
            </a:r>
            <a:r>
              <a:rPr lang="ja-JP" altLang="ja-JP" sz="1800" dirty="0">
                <a:latin typeface="+mn-ea"/>
                <a:ea typeface="+mn-ea"/>
                <a:cs typeface="+mn-cs"/>
              </a:rPr>
              <a:t>営分析が必要となり、現行の官公庁会計方式では対応が困難です。</a:t>
            </a:r>
          </a:p>
          <a:p>
            <a:pPr algn="l">
              <a:lnSpc>
                <a:spcPts val="1700"/>
              </a:lnSpc>
            </a:pPr>
            <a:r>
              <a:rPr lang="ja-JP" altLang="en-US" sz="1800" dirty="0" smtClean="0">
                <a:latin typeface="+mn-ea"/>
                <a:ea typeface="+mn-ea"/>
                <a:cs typeface="+mn-cs"/>
              </a:rPr>
              <a:t>　そのため、</a:t>
            </a:r>
            <a:r>
              <a:rPr lang="ja-JP" altLang="ja-JP" sz="1800" dirty="0" smtClean="0">
                <a:latin typeface="+mn-ea"/>
                <a:ea typeface="+mn-ea"/>
                <a:cs typeface="+mn-cs"/>
              </a:rPr>
              <a:t>企業</a:t>
            </a:r>
            <a:r>
              <a:rPr lang="ja-JP" altLang="ja-JP" sz="1800" dirty="0">
                <a:latin typeface="+mn-ea"/>
                <a:ea typeface="+mn-ea"/>
                <a:cs typeface="+mn-cs"/>
              </a:rPr>
              <a:t>会計方式を採用し、財務諸表（貸借対照表、損益計算書、キャッシュフロー計算書等）や保有資産を一元化した固定資産台帳を作成</a:t>
            </a:r>
            <a:r>
              <a:rPr lang="ja-JP" altLang="ja-JP" sz="1800" dirty="0" smtClean="0">
                <a:latin typeface="+mn-ea"/>
                <a:ea typeface="+mn-ea"/>
                <a:cs typeface="+mn-cs"/>
              </a:rPr>
              <a:t>し</a:t>
            </a:r>
            <a:r>
              <a:rPr lang="ja-JP" altLang="en-US" sz="1800" dirty="0" smtClean="0">
                <a:latin typeface="+mn-ea"/>
                <a:ea typeface="+mn-ea"/>
                <a:cs typeface="+mn-cs"/>
              </a:rPr>
              <a:t>、</a:t>
            </a:r>
            <a:r>
              <a:rPr lang="ja-JP" altLang="ja-JP" sz="1800" dirty="0" smtClean="0">
                <a:latin typeface="+mn-ea"/>
                <a:ea typeface="+mn-ea"/>
                <a:cs typeface="+mn-cs"/>
              </a:rPr>
              <a:t>活用</a:t>
            </a:r>
            <a:r>
              <a:rPr lang="ja-JP" altLang="ja-JP" sz="1800" dirty="0">
                <a:latin typeface="+mn-ea"/>
                <a:ea typeface="+mn-ea"/>
                <a:cs typeface="+mn-cs"/>
              </a:rPr>
              <a:t>することで経営状況、財政状況の把握が明確になることに加えて、将来的な財務分析を行うことにより、安定的なサービス供給を持続することが最大の目的と考えます。</a:t>
            </a: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-3-</a:t>
            </a:r>
            <a:endParaRPr kumimoji="1" lang="ja-JP" altLang="en-US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619944" y="2996952"/>
            <a:ext cx="7912496" cy="3897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700"/>
              </a:lnSpc>
            </a:pPr>
            <a:r>
              <a:rPr lang="en-US" altLang="ja-JP" sz="1800" dirty="0" smtClean="0"/>
              <a:t>《</a:t>
            </a:r>
            <a:r>
              <a:rPr lang="ja-JP" altLang="en-US" sz="1800" dirty="0" smtClean="0"/>
              <a:t>会計制度</a:t>
            </a:r>
            <a:r>
              <a:rPr lang="ja-JP" altLang="en-US" sz="1800" dirty="0"/>
              <a:t>に</a:t>
            </a:r>
            <a:r>
              <a:rPr lang="ja-JP" altLang="en-US" sz="1800" dirty="0" smtClean="0"/>
              <a:t>よるちがい</a:t>
            </a:r>
            <a:r>
              <a:rPr lang="en-US" altLang="ja-JP" sz="1800" dirty="0" smtClean="0"/>
              <a:t>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802016" y="251356"/>
            <a:ext cx="101845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資料</a:t>
            </a:r>
            <a:r>
              <a:rPr lang="en-US" altLang="ja-JP" dirty="0" smtClean="0"/>
              <a:t>1-2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317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648071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企業会計移行についての経過</a:t>
            </a:r>
            <a:endParaRPr kumimoji="1" lang="ja-JP" altLang="en-US" sz="2800" dirty="0"/>
          </a:p>
        </p:txBody>
      </p:sp>
      <p:graphicFrame>
        <p:nvGraphicFramePr>
          <p:cNvPr id="4" name="コンテンツ プレースホルダー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2413510"/>
              </p:ext>
            </p:extLst>
          </p:nvPr>
        </p:nvGraphicFramePr>
        <p:xfrm>
          <a:off x="683568" y="1815803"/>
          <a:ext cx="7848872" cy="45992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0220"/>
                <a:gridCol w="4536504"/>
                <a:gridCol w="1332148"/>
              </a:tblGrid>
              <a:tr h="403439"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 smtClean="0"/>
                        <a:t>実施日</a:t>
                      </a:r>
                      <a:endParaRPr lang="ja-JP" altLang="en-US" dirty="0"/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 smtClean="0"/>
                        <a:t>内容</a:t>
                      </a:r>
                      <a:endParaRPr lang="ja-JP" altLang="en-US" dirty="0"/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備考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4" marR="8704" marT="8704" marB="0" anchor="ctr"/>
                </a:tc>
              </a:tr>
              <a:tr h="40343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</a:rPr>
                        <a:t>平成</a:t>
                      </a:r>
                      <a:r>
                        <a:rPr lang="en-US" altLang="ja-JP" sz="18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lang="en-US" altLang="ja-JP" sz="18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lang="en-US" altLang="ja-JP" sz="180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</a:rPr>
                        <a:t>経営会議</a:t>
                      </a:r>
                      <a:endParaRPr lang="en-US" altLang="ja-JP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1" lang="en-US" altLang="ja-JP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【</a:t>
                      </a:r>
                      <a:r>
                        <a:rPr kumimoji="1" lang="ja-JP" altLang="en-US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承認</a:t>
                      </a:r>
                      <a:r>
                        <a:rPr kumimoji="1" lang="en-US" altLang="ja-JP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】</a:t>
                      </a:r>
                      <a:endParaRPr kumimoji="1" lang="zh-TW" altLang="en-US" sz="18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704" marR="8704" marT="8704" marB="0" anchor="ctr"/>
                </a:tc>
              </a:tr>
              <a:tr h="40343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</a:rPr>
                        <a:t>平成</a:t>
                      </a:r>
                      <a:r>
                        <a:rPr lang="en-US" altLang="ja-JP" sz="180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</a:rPr>
                        <a:t>年  </a:t>
                      </a:r>
                      <a:r>
                        <a:rPr lang="en-US" altLang="ja-JP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800" dirty="0" smtClean="0">
                          <a:solidFill>
                            <a:schemeClr val="tx1"/>
                          </a:solidFill>
                        </a:rPr>
                        <a:t>地方公営企業法適用基本計画</a:t>
                      </a:r>
                      <a:r>
                        <a:rPr lang="ja-JP" altLang="en-US" sz="1800" dirty="0" smtClean="0">
                          <a:solidFill>
                            <a:schemeClr val="tx1"/>
                          </a:solidFill>
                        </a:rPr>
                        <a:t>策定</a:t>
                      </a:r>
                      <a:endParaRPr kumimoji="1" lang="ja-JP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800" u="none" strike="noStrike" dirty="0" smtClean="0">
                        <a:effectLst/>
                      </a:endParaRPr>
                    </a:p>
                  </a:txBody>
                  <a:tcPr marL="8704" marR="8704" marT="8704" marB="0" anchor="ctr"/>
                </a:tc>
              </a:tr>
              <a:tr h="403439">
                <a:tc>
                  <a:txBody>
                    <a:bodyPr/>
                    <a:lstStyle/>
                    <a:p>
                      <a:pPr algn="l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決定した内容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  <a:endParaRPr kumimoji="1" lang="ja-JP" altLang="en-US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800" u="none" strike="noStrike" dirty="0" smtClean="0">
                        <a:effectLst/>
                      </a:endParaRPr>
                    </a:p>
                  </a:txBody>
                  <a:tcPr marL="8704" marR="8704" marT="8704" marB="0" anchor="ctr"/>
                </a:tc>
              </a:tr>
              <a:tr h="403439">
                <a:tc>
                  <a:txBody>
                    <a:bodyPr/>
                    <a:lstStyle/>
                    <a:p>
                      <a:pPr algn="l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対象事業　　　：公共下水道事業</a:t>
                      </a: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800" u="none" strike="noStrike" dirty="0" smtClean="0">
                        <a:effectLst/>
                      </a:endParaRPr>
                    </a:p>
                  </a:txBody>
                  <a:tcPr marL="8704" marR="8704" marT="8704" marB="0" anchor="ctr"/>
                </a:tc>
              </a:tr>
              <a:tr h="403439">
                <a:tc>
                  <a:txBody>
                    <a:bodyPr/>
                    <a:lstStyle/>
                    <a:p>
                      <a:pPr algn="l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法適用の範囲：一部適用（財務適用）</a:t>
                      </a: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800" u="none" strike="noStrike" dirty="0" smtClean="0">
                        <a:effectLst/>
                      </a:endParaRPr>
                    </a:p>
                  </a:txBody>
                  <a:tcPr marL="8704" marR="8704" marT="8704" marB="0" anchor="ctr"/>
                </a:tc>
              </a:tr>
              <a:tr h="403439">
                <a:tc>
                  <a:txBody>
                    <a:bodyPr/>
                    <a:lstStyle/>
                    <a:p>
                      <a:pPr algn="l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移行の時期  　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：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1800" u="none" strike="noStrike" dirty="0" smtClean="0">
                        <a:effectLst/>
                      </a:endParaRPr>
                    </a:p>
                  </a:txBody>
                  <a:tcPr marL="8704" marR="8704" marT="8704" marB="0" anchor="ctr"/>
                </a:tc>
              </a:tr>
              <a:tr h="186200">
                <a:tc>
                  <a:txBody>
                    <a:bodyPr/>
                    <a:lstStyle/>
                    <a:p>
                      <a:pPr algn="l" fontAlgn="ctr"/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ja-JP" sz="800" u="none" strike="noStrike" dirty="0" smtClean="0">
                        <a:effectLst/>
                      </a:endParaRPr>
                    </a:p>
                  </a:txBody>
                  <a:tcPr marL="8704" marR="8704" marT="8704" marB="0" anchor="ctr"/>
                </a:tc>
              </a:tr>
              <a:tr h="7944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平成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　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月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厚木市公共下水道事業地方公営企業法適用業務委託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資産調査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移行支援</a:t>
                      </a:r>
                      <a:endParaRPr lang="en-US" altLang="ja-JP" sz="1800" u="none" strike="noStrike" dirty="0" smtClean="0">
                        <a:effectLst/>
                      </a:endParaRPr>
                    </a:p>
                  </a:txBody>
                  <a:tcPr marL="8704" marR="8704" marT="8704" marB="0" anchor="ctr"/>
                </a:tc>
              </a:tr>
              <a:tr h="7944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平成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　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月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地方公営企業会計システム　選定コンペ終了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8704" marR="8704" marT="8704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</a:rPr>
                        <a:t>会計システム構築</a:t>
                      </a:r>
                      <a:endParaRPr lang="en-US" altLang="ja-JP" sz="1800" u="none" strike="noStrike" dirty="0" smtClean="0">
                        <a:effectLst/>
                      </a:endParaRPr>
                    </a:p>
                  </a:txBody>
                  <a:tcPr marL="8704" marR="8704" marT="8704" marB="0" anchor="ctr"/>
                </a:tc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827584" y="1412776"/>
            <a:ext cx="1983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latin typeface="+mn-ea"/>
              </a:rPr>
              <a:t>【</a:t>
            </a:r>
            <a:r>
              <a:rPr lang="ja-JP" altLang="en-US" dirty="0" smtClean="0">
                <a:latin typeface="+mn-ea"/>
              </a:rPr>
              <a:t>現在までの経過</a:t>
            </a:r>
            <a:r>
              <a:rPr lang="en-US" altLang="ja-JP" dirty="0" smtClean="0">
                <a:latin typeface="+mn-ea"/>
              </a:rPr>
              <a:t>】</a:t>
            </a:r>
            <a:endParaRPr lang="en-US" altLang="ja-JP" dirty="0">
              <a:latin typeface="+mn-ea"/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-4-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113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333</Words>
  <Application>Microsoft Office PowerPoint</Application>
  <PresentationFormat>画面に合わせる (4:3)</PresentationFormat>
  <Paragraphs>60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新細明體</vt:lpstr>
      <vt:lpstr>Arial</vt:lpstr>
      <vt:lpstr>Calibri</vt:lpstr>
      <vt:lpstr>Century</vt:lpstr>
      <vt:lpstr>Office ​​テーマ</vt:lpstr>
      <vt:lpstr>地方公営企業法適用の目的について</vt:lpstr>
      <vt:lpstr>企業会計移行についての経過</vt:lpstr>
    </vt:vector>
  </TitlesOfParts>
  <Company>Atsugi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下水道事業における公営企業会計の導入について</dc:title>
  <dc:creator>厚木市</dc:creator>
  <cp:lastModifiedBy>滝沢 雅博</cp:lastModifiedBy>
  <cp:revision>106</cp:revision>
  <cp:lastPrinted>2016-10-13T07:43:11Z</cp:lastPrinted>
  <dcterms:created xsi:type="dcterms:W3CDTF">2016-08-25T05:50:02Z</dcterms:created>
  <dcterms:modified xsi:type="dcterms:W3CDTF">2018-05-18T05:22:34Z</dcterms:modified>
</cp:coreProperties>
</file>