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3" r:id="rId2"/>
    <p:sldId id="262" r:id="rId3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97" userDrawn="1">
          <p15:clr>
            <a:srgbClr val="A4A3A4"/>
          </p15:clr>
        </p15:guide>
        <p15:guide id="2" pos="22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CBDF"/>
    <a:srgbClr val="CCCCFF"/>
    <a:srgbClr val="FF6699"/>
    <a:srgbClr val="FF9999"/>
    <a:srgbClr val="FF3300"/>
    <a:srgbClr val="D02800"/>
    <a:srgbClr val="FF6600"/>
    <a:srgbClr val="FFD08B"/>
    <a:srgbClr val="FFFF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3084" y="78"/>
      </p:cViewPr>
      <p:guideLst>
        <p:guide orient="horz" pos="3097"/>
        <p:guide pos="22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E9E04D-A546-49BF-EDF2-C25177ACD9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D67FB3C-1BD3-8E5A-68A9-117FC11DC7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B85549-5721-E8C0-86E4-100A74AF4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166A-96EC-4F52-A341-9AD01442435A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20CAB5-6143-0907-44D3-2D350CA2F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AC0F8A-5A50-9824-1516-DB95EC0B6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14CF-281C-41AF-984C-53AFF39A41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7128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7FC8B-DA81-F8E0-692C-BC573095F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A6ACEBE-C4D9-E185-713D-8E3144B8C9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0CD6F8-8697-AE16-17E3-C632FE4A2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166A-96EC-4F52-A341-9AD01442435A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211BBF-D8DD-F242-3030-F899D2A28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D614D8-64FC-EBE2-B949-04238D090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14CF-281C-41AF-984C-53AFF39A41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5063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FFB77F5-85A0-6BA8-5264-DDCCEB0424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68E6B99-8188-81A3-B8B3-2E298422C7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EF6543F-A24C-9A37-CF6A-9C140A9DA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166A-96EC-4F52-A341-9AD01442435A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E946522-5F21-E2D9-8981-22186E6D3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D240E41-1C19-AE1D-87A0-359F35FF1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14CF-281C-41AF-984C-53AFF39A41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142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51AE49-6E0A-4D07-ACA8-0A4E3D700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5727106-5A5E-816F-C225-E74E56C4D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83AE01-9078-1449-AFDF-A1A4824A8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166A-96EC-4F52-A341-9AD01442435A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181AC2-7DC5-AE79-CEC7-08787887F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19B7F0-AFE6-6CBA-AE84-D572ED67C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14CF-281C-41AF-984C-53AFF39A41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3153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7D9DDD-0F19-38C4-DA79-0C892D943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D26018A-B58C-9B47-F0D8-5F0EE6E1EA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993C233-BD58-C43F-D543-F7B89CB50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166A-96EC-4F52-A341-9AD01442435A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DCA123A-6EF0-60F9-2476-F5AB3B3C5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01BDBAD-F3F8-30A6-1609-8DE45FB62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14CF-281C-41AF-984C-53AFF39A41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4866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D04DAB-DE04-8C7F-F2D6-48DFC4F95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BDC8B92-B089-101D-DB02-DF6B03BCDF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E81FD9C-8E54-46B0-735A-CE103C3DD1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72A005A-C6CD-3F9C-B857-C08C9E38F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166A-96EC-4F52-A341-9AD01442435A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2B56B44-4A58-EFAD-24FB-6884D5038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796D093-BF24-FA7F-CCB5-2152662E9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14CF-281C-41AF-984C-53AFF39A41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28699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AB729C-FA6F-2971-0928-4560C6708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A051919-2BD0-76D4-B221-E83982DD35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44EBF5D-24C4-2881-5026-B8B361E416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3B1150D-AA41-33C7-3329-43B86A719C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CC50069-C90D-3559-0FB1-3DAB067C44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537763F-940B-B944-95C3-11B407830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166A-96EC-4F52-A341-9AD01442435A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5AACE0A-8A73-5D96-C99A-9D3C99CA5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5E5F29E-31B9-3B87-211D-5927B0BB2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14CF-281C-41AF-984C-53AFF39A41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585924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51894E-5CFC-A60E-84EF-E49627537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C28CEA5-1B65-9846-F477-03909FBFD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166A-96EC-4F52-A341-9AD01442435A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17E663A-C0C9-94E7-A5B6-A5F55AFF1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027F0F2-C453-2027-FCB5-04B2A171F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14CF-281C-41AF-984C-53AFF39A41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333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F8D3F43-07D1-9AD7-0DBB-DD021FDC3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166A-96EC-4F52-A341-9AD01442435A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2D74339-5FE7-3E5B-AAF5-4E1995A2A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0453A5C-8417-EBDA-A173-8C144C412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14CF-281C-41AF-984C-53AFF39A41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304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1B5BED-E651-30CE-D60C-89D53E4E4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103E1D-A87F-98B3-CC6B-F2064E461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47E408D-722D-5AB3-840A-CC08F3444B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3CE023-5933-AE23-733F-0292666EE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166A-96EC-4F52-A341-9AD01442435A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AC26C7D-96FD-93FF-B1B2-C0664DDCF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EE07D2B-4061-6EB5-8065-D93AD22C4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14CF-281C-41AF-984C-53AFF39A41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87838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52B132-0543-B9D2-7F6B-1B8BDA056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F2A8EAF-C990-4AF0-997E-9B4C2AEEC9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4C267A9-6606-5121-5255-1F270E8FC6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11CB57-B45F-1295-CE8C-4AF309E18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166A-96EC-4F52-A341-9AD01442435A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7BA964C-265B-DF20-E39B-BA0EBA5C3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E240EB5-D13D-4DCE-68FE-BF376F553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14CF-281C-41AF-984C-53AFF39A41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5120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CE6353F-8F83-A294-ACB9-546BB1878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8EF476F-E8DA-15BD-BBCB-3695E01807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598F44-8210-D4FE-E939-75223490B0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E1166A-96EC-4F52-A341-9AD01442435A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388D8E-AE5A-CF8B-360D-D4126F7C95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AE1510A-68ED-119C-3673-30DDAB011D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BB14CF-281C-41AF-984C-53AFF39A41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066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>
            <a:extLst>
              <a:ext uri="{FF2B5EF4-FFF2-40B4-BE49-F238E27FC236}">
                <a16:creationId xmlns:a16="http://schemas.microsoft.com/office/drawing/2014/main" id="{0AEA8982-91CF-DBED-5992-65129AF49A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1772" y="1461228"/>
            <a:ext cx="7126834" cy="7126834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1D6B2C17-91AC-A3F7-FB42-138CB752AFBE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4903398" y="8036445"/>
            <a:ext cx="1905000" cy="190500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F97A1D64-AF34-D661-9672-63F8F10372F0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686" y="-11330"/>
            <a:ext cx="2189142" cy="2189142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99894DB9-074E-FE53-DA80-73224913C836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50000"/>
          </a:blip>
          <a:stretch>
            <a:fillRect/>
          </a:stretch>
        </p:blipFill>
        <p:spPr>
          <a:xfrm>
            <a:off x="3975017" y="7924874"/>
            <a:ext cx="1454056" cy="1454056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8E4D792E-5EE0-8DF8-B4DA-65A370B2975E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70000"/>
          </a:blip>
          <a:stretch>
            <a:fillRect/>
          </a:stretch>
        </p:blipFill>
        <p:spPr>
          <a:xfrm>
            <a:off x="4851210" y="995623"/>
            <a:ext cx="1905000" cy="1905000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3FEA1AEE-C9B1-D012-702A-F96B0C1514A5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70000"/>
          </a:blip>
          <a:stretch>
            <a:fillRect/>
          </a:stretch>
        </p:blipFill>
        <p:spPr>
          <a:xfrm>
            <a:off x="4851210" y="2034961"/>
            <a:ext cx="802943" cy="802943"/>
          </a:xfrm>
          <a:prstGeom prst="rect">
            <a:avLst/>
          </a:prstGeom>
        </p:spPr>
      </p:pic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A887954A-BCC9-B1E1-37ED-1A193F66E87D}"/>
              </a:ext>
            </a:extLst>
          </p:cNvPr>
          <p:cNvGrpSpPr/>
          <p:nvPr/>
        </p:nvGrpSpPr>
        <p:grpSpPr>
          <a:xfrm>
            <a:off x="77288" y="2319464"/>
            <a:ext cx="6548633" cy="3669148"/>
            <a:chOff x="133250" y="1656618"/>
            <a:chExt cx="6548633" cy="3669148"/>
          </a:xfrm>
        </p:grpSpPr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3A158376-3F31-663F-40E7-87421837C891}"/>
                </a:ext>
              </a:extLst>
            </p:cNvPr>
            <p:cNvSpPr/>
            <p:nvPr/>
          </p:nvSpPr>
          <p:spPr>
            <a:xfrm>
              <a:off x="387864" y="1656618"/>
              <a:ext cx="5438923" cy="15044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3200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①　</a:t>
              </a:r>
              <a:r>
                <a:rPr kumimoji="1" lang="en-US" altLang="ja-JP" sz="3200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2025/</a:t>
              </a:r>
              <a:r>
                <a:rPr kumimoji="1" lang="en-US" altLang="ja-JP" sz="5400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10/21</a:t>
              </a:r>
              <a:r>
                <a:rPr kumimoji="1" lang="en-US" altLang="ja-JP" sz="4400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</a:t>
              </a:r>
              <a:r>
                <a:rPr kumimoji="1" lang="en-US" altLang="ja-JP" sz="4800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endParaRPr kumimoji="1" lang="ja-JP" altLang="en-US" sz="6600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1" name="楕円 20">
              <a:extLst>
                <a:ext uri="{FF2B5EF4-FFF2-40B4-BE49-F238E27FC236}">
                  <a16:creationId xmlns:a16="http://schemas.microsoft.com/office/drawing/2014/main" id="{AFEC7AFC-3E4C-A68E-6BD2-32C9FDA6C74B}"/>
                </a:ext>
              </a:extLst>
            </p:cNvPr>
            <p:cNvSpPr/>
            <p:nvPr/>
          </p:nvSpPr>
          <p:spPr>
            <a:xfrm>
              <a:off x="5467996" y="2235291"/>
              <a:ext cx="602208" cy="615602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b="1" dirty="0">
                  <a:solidFill>
                    <a:schemeClr val="bg1"/>
                  </a:solidFill>
                </a:rPr>
                <a:t>火</a:t>
              </a:r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9141F1C4-A7DC-0884-3130-0D0680374D44}"/>
                </a:ext>
              </a:extLst>
            </p:cNvPr>
            <p:cNvSpPr/>
            <p:nvPr/>
          </p:nvSpPr>
          <p:spPr>
            <a:xfrm>
              <a:off x="294684" y="4564069"/>
              <a:ext cx="6387199" cy="7616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2000" b="1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場所：依知北公民館　</a:t>
              </a:r>
              <a:r>
                <a:rPr kumimoji="1" lang="en-US" altLang="ja-JP" sz="2000" b="1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※</a:t>
              </a:r>
              <a:r>
                <a:rPr kumimoji="1" lang="ja-JP" altLang="en-US" sz="2000" b="1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①②は同一内容での実施です。</a:t>
              </a:r>
              <a:endParaRPr kumimoji="1" lang="en-US" altLang="ja-JP" sz="20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CE668025-BEDC-949C-EAD1-A649E37AC5F8}"/>
                </a:ext>
              </a:extLst>
            </p:cNvPr>
            <p:cNvSpPr/>
            <p:nvPr/>
          </p:nvSpPr>
          <p:spPr>
            <a:xfrm>
              <a:off x="1332013" y="2624714"/>
              <a:ext cx="3840044" cy="9258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3200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10</a:t>
              </a:r>
              <a:r>
                <a:rPr kumimoji="1" lang="ja-JP" altLang="en-US" sz="3200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</a:t>
              </a:r>
              <a:r>
                <a:rPr kumimoji="1" lang="en-US" altLang="ja-JP" sz="3200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00</a:t>
              </a:r>
              <a:r>
                <a:rPr kumimoji="1" lang="ja-JP" altLang="en-US" sz="3200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～</a:t>
              </a:r>
              <a:r>
                <a:rPr kumimoji="1" lang="en-US" altLang="ja-JP" sz="3200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11</a:t>
              </a:r>
              <a:r>
                <a:rPr kumimoji="1" lang="ja-JP" altLang="en-US" sz="3200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</a:t>
              </a:r>
              <a:r>
                <a:rPr kumimoji="1" lang="en-US" altLang="ja-JP" sz="3200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30</a:t>
              </a:r>
              <a:endParaRPr kumimoji="1" lang="ja-JP" altLang="en-US" sz="8000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03EDB55D-B113-C856-7889-0C37DEF5B2D9}"/>
                </a:ext>
              </a:extLst>
            </p:cNvPr>
            <p:cNvSpPr/>
            <p:nvPr/>
          </p:nvSpPr>
          <p:spPr>
            <a:xfrm>
              <a:off x="133250" y="2990741"/>
              <a:ext cx="5925756" cy="15044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3200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②　</a:t>
              </a:r>
              <a:r>
                <a:rPr kumimoji="1" lang="en-US" altLang="ja-JP" sz="3200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2025/</a:t>
              </a:r>
              <a:r>
                <a:rPr kumimoji="1" lang="en-US" altLang="ja-JP" sz="5400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10/25</a:t>
              </a:r>
              <a:r>
                <a:rPr kumimoji="1" lang="en-US" altLang="ja-JP" sz="4400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</a:t>
              </a:r>
              <a:r>
                <a:rPr kumimoji="1" lang="en-US" altLang="ja-JP" sz="4800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endParaRPr kumimoji="1" lang="ja-JP" altLang="en-US" sz="6600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6" name="楕円 25">
              <a:extLst>
                <a:ext uri="{FF2B5EF4-FFF2-40B4-BE49-F238E27FC236}">
                  <a16:creationId xmlns:a16="http://schemas.microsoft.com/office/drawing/2014/main" id="{6955870D-A610-C675-C952-E7233F63E923}"/>
                </a:ext>
              </a:extLst>
            </p:cNvPr>
            <p:cNvSpPr/>
            <p:nvPr/>
          </p:nvSpPr>
          <p:spPr>
            <a:xfrm>
              <a:off x="5503291" y="3601813"/>
              <a:ext cx="602208" cy="615602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b="1" dirty="0">
                  <a:solidFill>
                    <a:schemeClr val="bg1"/>
                  </a:solidFill>
                </a:rPr>
                <a:t>土</a:t>
              </a: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E9172E90-EEB3-77DF-9EFA-3697DBF9AE69}"/>
                </a:ext>
              </a:extLst>
            </p:cNvPr>
            <p:cNvSpPr/>
            <p:nvPr/>
          </p:nvSpPr>
          <p:spPr>
            <a:xfrm>
              <a:off x="1369000" y="3964686"/>
              <a:ext cx="3840044" cy="9258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3200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14</a:t>
              </a:r>
              <a:r>
                <a:rPr kumimoji="1" lang="ja-JP" altLang="en-US" sz="3200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</a:t>
              </a:r>
              <a:r>
                <a:rPr kumimoji="1" lang="en-US" altLang="ja-JP" sz="3200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00</a:t>
              </a:r>
              <a:r>
                <a:rPr kumimoji="1" lang="ja-JP" altLang="en-US" sz="3200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～</a:t>
              </a:r>
              <a:r>
                <a:rPr kumimoji="1" lang="en-US" altLang="ja-JP" sz="3200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15</a:t>
              </a:r>
              <a:r>
                <a:rPr kumimoji="1" lang="ja-JP" altLang="en-US" sz="3200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</a:t>
              </a:r>
              <a:r>
                <a:rPr kumimoji="1" lang="en-US" altLang="ja-JP" sz="3200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30</a:t>
              </a:r>
              <a:endParaRPr kumimoji="1" lang="ja-JP" altLang="en-US" sz="8000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pic>
        <p:nvPicPr>
          <p:cNvPr id="31" name="図 30">
            <a:extLst>
              <a:ext uri="{FF2B5EF4-FFF2-40B4-BE49-F238E27FC236}">
                <a16:creationId xmlns:a16="http://schemas.microsoft.com/office/drawing/2014/main" id="{342B1CA5-4EFA-4C5B-D54B-73E1DEF1D4F3}"/>
              </a:ext>
            </a:extLst>
          </p:cNvPr>
          <p:cNvPicPr>
            <a:picLocks noChangeAspect="1"/>
          </p:cNvPicPr>
          <p:nvPr/>
        </p:nvPicPr>
        <p:blipFill>
          <a:blip r:embed="rId7">
            <a:alphaModFix amt="50000"/>
          </a:blip>
          <a:stretch>
            <a:fillRect/>
          </a:stretch>
        </p:blipFill>
        <p:spPr>
          <a:xfrm>
            <a:off x="503426" y="7836365"/>
            <a:ext cx="1905000" cy="1905000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21D7A37C-4D19-1812-28FA-53564DC37E03}"/>
              </a:ext>
            </a:extLst>
          </p:cNvPr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790159" y="1115904"/>
            <a:ext cx="1201004" cy="1201004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20BCFAC8-17F4-DF14-5FFD-5B05A233A18F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50000"/>
          </a:blip>
          <a:stretch>
            <a:fillRect/>
          </a:stretch>
        </p:blipFill>
        <p:spPr>
          <a:xfrm>
            <a:off x="153688" y="7337985"/>
            <a:ext cx="925869" cy="925869"/>
          </a:xfrm>
          <a:prstGeom prst="rect">
            <a:avLst/>
          </a:prstGeom>
        </p:spPr>
      </p:pic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8CB0E0E1-39D8-FBC2-DEDB-9DDAF9E192EB}"/>
              </a:ext>
            </a:extLst>
          </p:cNvPr>
          <p:cNvSpPr txBox="1"/>
          <p:nvPr/>
        </p:nvSpPr>
        <p:spPr>
          <a:xfrm>
            <a:off x="355677" y="2160959"/>
            <a:ext cx="63526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Cascadia Mono SemiBold" panose="020B0609020000020004" pitchFamily="49" charset="0"/>
              </a:rPr>
              <a:t>（第</a:t>
            </a:r>
            <a:r>
              <a:rPr kumimoji="1" lang="en-US" altLang="ja-JP" sz="24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Cascadia Mono SemiBold" panose="020B0609020000020004" pitchFamily="49" charset="0"/>
              </a:rPr>
              <a:t>4</a:t>
            </a:r>
            <a:r>
              <a:rPr kumimoji="1" lang="ja-JP" altLang="en-US" sz="24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Cascadia Mono SemiBold" panose="020B0609020000020004" pitchFamily="49" charset="0"/>
              </a:rPr>
              <a:t>回　公共交通＆コミュニティ交通勉強会）</a:t>
            </a:r>
          </a:p>
        </p:txBody>
      </p:sp>
      <p:sp>
        <p:nvSpPr>
          <p:cNvPr id="39" name="字幕 2">
            <a:extLst>
              <a:ext uri="{FF2B5EF4-FFF2-40B4-BE49-F238E27FC236}">
                <a16:creationId xmlns:a16="http://schemas.microsoft.com/office/drawing/2014/main" id="{7CB95611-E495-6612-38DB-38AD511C9C3A}"/>
              </a:ext>
            </a:extLst>
          </p:cNvPr>
          <p:cNvSpPr txBox="1">
            <a:spLocks/>
          </p:cNvSpPr>
          <p:nvPr/>
        </p:nvSpPr>
        <p:spPr>
          <a:xfrm>
            <a:off x="118652" y="9108330"/>
            <a:ext cx="6739348" cy="78547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altLang="ja-JP" sz="1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＜申込締切＞　</a:t>
            </a:r>
            <a:r>
              <a:rPr lang="en-US" altLang="ja-JP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ja-JP" altLang="en-US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</a:t>
            </a:r>
            <a:r>
              <a:rPr lang="ja-JP" altLang="en-US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日（月）</a:t>
            </a:r>
            <a:endParaRPr lang="en-US" altLang="ja-JP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申し込み多数の場合、お断りさせていただく場合がございます。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0" name="字幕 2">
            <a:extLst>
              <a:ext uri="{FF2B5EF4-FFF2-40B4-BE49-F238E27FC236}">
                <a16:creationId xmlns:a16="http://schemas.microsoft.com/office/drawing/2014/main" id="{D8802E45-9325-46C0-7FD6-60170A5C55C9}"/>
              </a:ext>
            </a:extLst>
          </p:cNvPr>
          <p:cNvSpPr txBox="1">
            <a:spLocks/>
          </p:cNvSpPr>
          <p:nvPr/>
        </p:nvSpPr>
        <p:spPr>
          <a:xfrm>
            <a:off x="116458" y="8249042"/>
            <a:ext cx="6018891" cy="468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&lt;</a:t>
            </a:r>
            <a:r>
              <a:rPr lang="ja-JP" altLang="en-US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申込・問い合わせ先</a:t>
            </a:r>
            <a:r>
              <a:rPr lang="en-US" altLang="ja-JP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&gt;</a:t>
            </a:r>
            <a:r>
              <a:rPr lang="ja-JP" altLang="en-US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lang="ja-JP" altLang="en-US" sz="20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☛ </a:t>
            </a:r>
            <a:r>
              <a:rPr lang="en-US" altLang="ja-JP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</a:t>
            </a:r>
            <a:r>
              <a:rPr lang="ja-JP" altLang="en-US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046-</a:t>
            </a:r>
            <a:r>
              <a:rPr lang="ja-JP" altLang="en-US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２２５－</a:t>
            </a:r>
            <a:r>
              <a:rPr lang="en-US" altLang="ja-JP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2357</a:t>
            </a:r>
          </a:p>
        </p:txBody>
      </p:sp>
      <p:sp>
        <p:nvSpPr>
          <p:cNvPr id="41" name="字幕 2">
            <a:extLst>
              <a:ext uri="{FF2B5EF4-FFF2-40B4-BE49-F238E27FC236}">
                <a16:creationId xmlns:a16="http://schemas.microsoft.com/office/drawing/2014/main" id="{301B803A-7879-E49A-665E-E173A5635527}"/>
              </a:ext>
            </a:extLst>
          </p:cNvPr>
          <p:cNvSpPr txBox="1">
            <a:spLocks/>
          </p:cNvSpPr>
          <p:nvPr/>
        </p:nvSpPr>
        <p:spPr>
          <a:xfrm>
            <a:off x="109651" y="7969466"/>
            <a:ext cx="4793747" cy="468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＜主催・申込先＞　　　　厚木市　都市計画課</a:t>
            </a:r>
            <a:endParaRPr lang="en-US" altLang="ja-JP" sz="20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endParaRPr lang="en-US" altLang="ja-JP" sz="1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2" name="字幕 2">
            <a:extLst>
              <a:ext uri="{FF2B5EF4-FFF2-40B4-BE49-F238E27FC236}">
                <a16:creationId xmlns:a16="http://schemas.microsoft.com/office/drawing/2014/main" id="{8A76A709-0669-3E91-7143-A6B03EE48F4E}"/>
              </a:ext>
            </a:extLst>
          </p:cNvPr>
          <p:cNvSpPr txBox="1">
            <a:spLocks/>
          </p:cNvSpPr>
          <p:nvPr/>
        </p:nvSpPr>
        <p:spPr>
          <a:xfrm>
            <a:off x="2181072" y="8556965"/>
            <a:ext cx="3869801" cy="468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☛ </a:t>
            </a:r>
            <a:r>
              <a:rPr lang="en-US" altLang="ja-JP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FAX</a:t>
            </a:r>
            <a:r>
              <a:rPr lang="ja-JP" altLang="en-US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046-</a:t>
            </a:r>
            <a:r>
              <a:rPr lang="ja-JP" altLang="en-US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２２</a:t>
            </a:r>
            <a:r>
              <a:rPr lang="en-US" altLang="ja-JP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－</a:t>
            </a:r>
            <a:r>
              <a:rPr lang="en-US" altLang="ja-JP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8792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D4CF8C7-3F59-5D4E-B8B6-8A4C9824BF47}"/>
              </a:ext>
            </a:extLst>
          </p:cNvPr>
          <p:cNvSpPr txBox="1"/>
          <p:nvPr/>
        </p:nvSpPr>
        <p:spPr>
          <a:xfrm>
            <a:off x="14298" y="199096"/>
            <a:ext cx="635268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Cascadia Mono SemiBold" panose="020B0609020000020004" pitchFamily="49" charset="0"/>
              </a:rPr>
              <a:t>一緒に考えてみませんか？</a:t>
            </a:r>
            <a:endParaRPr kumimoji="1" lang="en-US" altLang="ja-JP" sz="320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Cascadia Mono SemiBold" panose="020B0609020000020004" pitchFamily="49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Cascadia Mono SemiBold" panose="020B0609020000020004" pitchFamily="49" charset="0"/>
              </a:rPr>
              <a:t>　　　　</a:t>
            </a:r>
            <a:r>
              <a:rPr lang="ja-JP" alt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Cascadia Mono SemiBold" panose="020B0609020000020004" pitchFamily="49" charset="0"/>
              </a:rPr>
              <a:t>将来の移動</a:t>
            </a:r>
            <a:endParaRPr lang="en-US" altLang="ja-JP" sz="4400" dirty="0">
              <a:solidFill>
                <a:schemeClr val="tx1">
                  <a:lumMod val="75000"/>
                  <a:lumOff val="25000"/>
                </a:schemeClr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Cascadia Mono SemiBold" panose="020B0609020000020004" pitchFamily="49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Cascadia Mono SemiBold" panose="020B0609020000020004" pitchFamily="49" charset="0"/>
              </a:rPr>
              <a:t>　　　どうする？問題</a:t>
            </a:r>
            <a:endParaRPr kumimoji="1" lang="ja-JP" altLang="en-US" sz="280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uLnTx/>
              <a:uFillTx/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Cascadia Mono SemiBold" panose="020B0609020000020004" pitchFamily="49" charset="0"/>
            </a:endParaRPr>
          </a:p>
        </p:txBody>
      </p:sp>
      <p:sp>
        <p:nvSpPr>
          <p:cNvPr id="57" name="雲 56">
            <a:extLst>
              <a:ext uri="{FF2B5EF4-FFF2-40B4-BE49-F238E27FC236}">
                <a16:creationId xmlns:a16="http://schemas.microsoft.com/office/drawing/2014/main" id="{C005F8EA-D407-33B4-D7B7-D500E57F87B7}"/>
              </a:ext>
            </a:extLst>
          </p:cNvPr>
          <p:cNvSpPr/>
          <p:nvPr/>
        </p:nvSpPr>
        <p:spPr>
          <a:xfrm>
            <a:off x="3265592" y="5824566"/>
            <a:ext cx="3366277" cy="1275796"/>
          </a:xfrm>
          <a:prstGeom prst="cloud">
            <a:avLst/>
          </a:prstGeom>
          <a:solidFill>
            <a:schemeClr val="bg1">
              <a:alpha val="7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/>
          </a:p>
        </p:txBody>
      </p:sp>
      <p:sp>
        <p:nvSpPr>
          <p:cNvPr id="58" name="雲 57">
            <a:extLst>
              <a:ext uri="{FF2B5EF4-FFF2-40B4-BE49-F238E27FC236}">
                <a16:creationId xmlns:a16="http://schemas.microsoft.com/office/drawing/2014/main" id="{F5058AB3-4877-9A20-15B5-68D08A977326}"/>
              </a:ext>
            </a:extLst>
          </p:cNvPr>
          <p:cNvSpPr/>
          <p:nvPr/>
        </p:nvSpPr>
        <p:spPr>
          <a:xfrm>
            <a:off x="226131" y="6223528"/>
            <a:ext cx="3200372" cy="1218822"/>
          </a:xfrm>
          <a:prstGeom prst="cloud">
            <a:avLst/>
          </a:prstGeom>
          <a:solidFill>
            <a:schemeClr val="bg1">
              <a:alpha val="7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843A3467-D0F3-E1AD-9947-ECF56514CDA3}"/>
              </a:ext>
            </a:extLst>
          </p:cNvPr>
          <p:cNvSpPr/>
          <p:nvPr/>
        </p:nvSpPr>
        <p:spPr>
          <a:xfrm>
            <a:off x="1307605" y="7457654"/>
            <a:ext cx="5184293" cy="4874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u="sng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日産自動車（株）・</a:t>
            </a:r>
            <a:r>
              <a:rPr kumimoji="1" lang="en-US" altLang="ja-JP" sz="2000" b="1" u="sng" dirty="0" err="1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Moplus</a:t>
            </a:r>
            <a:r>
              <a:rPr kumimoji="1" lang="ja-JP" altLang="en-US" sz="2000" b="1" u="sng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（株）</a:t>
            </a:r>
            <a:r>
              <a:rPr kumimoji="1" lang="en-US" altLang="ja-JP" sz="2000" b="1" u="sng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</a:t>
            </a:r>
            <a:endParaRPr kumimoji="1" lang="ja-JP" altLang="en-US" sz="2000" b="1" u="sng" dirty="0">
              <a:solidFill>
                <a:srgbClr val="00206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65736F22-B2D8-3737-E864-180FD442C143}"/>
              </a:ext>
            </a:extLst>
          </p:cNvPr>
          <p:cNvSpPr txBox="1"/>
          <p:nvPr/>
        </p:nvSpPr>
        <p:spPr>
          <a:xfrm>
            <a:off x="326469" y="6451005"/>
            <a:ext cx="30361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</a:rPr>
              <a:t>他ではどんな取組み</a:t>
            </a:r>
            <a:endParaRPr lang="en-US" altLang="ja-JP" sz="24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</a:endParaRPr>
          </a:p>
          <a:p>
            <a:pPr algn="ctr"/>
            <a:r>
              <a:rPr lang="ja-JP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</a:rPr>
              <a:t>してるの？</a:t>
            </a:r>
            <a:endParaRPr lang="en-US" altLang="ja-JP" sz="24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68258C05-AC78-1774-1DFC-726E95C9244F}"/>
              </a:ext>
            </a:extLst>
          </p:cNvPr>
          <p:cNvSpPr txBox="1"/>
          <p:nvPr/>
        </p:nvSpPr>
        <p:spPr>
          <a:xfrm>
            <a:off x="3438269" y="6049761"/>
            <a:ext cx="32545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</a:rPr>
              <a:t>オンデマンド交通って</a:t>
            </a:r>
            <a:endParaRPr lang="en-US" altLang="ja-JP" sz="24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</a:endParaRPr>
          </a:p>
          <a:p>
            <a:pPr algn="ctr"/>
            <a:r>
              <a:rPr lang="ja-JP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</a:rPr>
              <a:t>何が便利なの？</a:t>
            </a:r>
            <a:endParaRPr lang="en-US" altLang="ja-JP" sz="24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648D8F1-51BD-4AD1-B0B4-6B006651EB42}"/>
              </a:ext>
            </a:extLst>
          </p:cNvPr>
          <p:cNvSpPr txBox="1"/>
          <p:nvPr/>
        </p:nvSpPr>
        <p:spPr>
          <a:xfrm>
            <a:off x="5600510" y="76079"/>
            <a:ext cx="1155700" cy="523220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/>
              <a:t>回覧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10C1401-6935-4BCD-A2BF-BF6D95322D03}"/>
              </a:ext>
            </a:extLst>
          </p:cNvPr>
          <p:cNvSpPr txBox="1"/>
          <p:nvPr/>
        </p:nvSpPr>
        <p:spPr>
          <a:xfrm>
            <a:off x="879208" y="7562245"/>
            <a:ext cx="26528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u="sng" dirty="0">
                <a:solidFill>
                  <a:srgbClr val="002060"/>
                </a:solidFill>
              </a:rPr>
              <a:t>実施主体</a:t>
            </a:r>
          </a:p>
        </p:txBody>
      </p:sp>
      <p:sp>
        <p:nvSpPr>
          <p:cNvPr id="35" name="字幕 2">
            <a:extLst>
              <a:ext uri="{FF2B5EF4-FFF2-40B4-BE49-F238E27FC236}">
                <a16:creationId xmlns:a16="http://schemas.microsoft.com/office/drawing/2014/main" id="{239C7A4E-20CB-4675-A582-BC156A3EF094}"/>
              </a:ext>
            </a:extLst>
          </p:cNvPr>
          <p:cNvSpPr txBox="1">
            <a:spLocks/>
          </p:cNvSpPr>
          <p:nvPr/>
        </p:nvSpPr>
        <p:spPr>
          <a:xfrm>
            <a:off x="2417861" y="8850113"/>
            <a:ext cx="7442620" cy="468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lang="ja-JP" altLang="en-US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☛ メール　</a:t>
            </a:r>
            <a:r>
              <a:rPr lang="en-US" altLang="zh-TW" sz="13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4600@city.atsugi.kanagawa.jp</a:t>
            </a:r>
            <a:endParaRPr lang="en-US" altLang="ja-JP" sz="13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85126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E61CFA-8BD4-ACA2-0325-776FBC5B3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雲 73">
            <a:extLst>
              <a:ext uri="{FF2B5EF4-FFF2-40B4-BE49-F238E27FC236}">
                <a16:creationId xmlns:a16="http://schemas.microsoft.com/office/drawing/2014/main" id="{172D2A92-1C12-87A2-4841-987F5D977FAA}"/>
              </a:ext>
            </a:extLst>
          </p:cNvPr>
          <p:cNvSpPr/>
          <p:nvPr/>
        </p:nvSpPr>
        <p:spPr>
          <a:xfrm>
            <a:off x="3905795" y="195964"/>
            <a:ext cx="2904396" cy="483384"/>
          </a:xfrm>
          <a:prstGeom prst="clou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D5DFCA3C-D4C2-DE83-3BF4-32D31ECBC734}"/>
              </a:ext>
            </a:extLst>
          </p:cNvPr>
          <p:cNvSpPr/>
          <p:nvPr/>
        </p:nvSpPr>
        <p:spPr>
          <a:xfrm>
            <a:off x="343273" y="140137"/>
            <a:ext cx="6387353" cy="3080141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①　</a:t>
            </a:r>
            <a:r>
              <a:rPr kumimoji="1" lang="en-US" altLang="ja-JP" sz="32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10</a:t>
            </a:r>
            <a:r>
              <a:rPr kumimoji="1" lang="ja-JP" altLang="en-US" sz="32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月</a:t>
            </a:r>
            <a:r>
              <a:rPr kumimoji="1" lang="en-US" altLang="ja-JP" sz="32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21</a:t>
            </a:r>
            <a:r>
              <a:rPr kumimoji="1" lang="ja-JP" altLang="en-US" sz="32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日（火）</a:t>
            </a:r>
            <a:endParaRPr kumimoji="1" lang="en-US" altLang="ja-JP" sz="3200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ctr"/>
            <a:r>
              <a:rPr kumimoji="1" lang="ja-JP" altLang="en-US" sz="28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</a:t>
            </a:r>
            <a:r>
              <a:rPr kumimoji="1" lang="en-US" altLang="ja-JP" sz="28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10</a:t>
            </a:r>
            <a:r>
              <a:rPr kumimoji="1" lang="ja-JP" altLang="en-US" sz="28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：</a:t>
            </a:r>
            <a:r>
              <a:rPr kumimoji="1" lang="en-US" altLang="ja-JP" sz="28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00</a:t>
            </a:r>
            <a:r>
              <a:rPr kumimoji="1" lang="ja-JP" altLang="en-US" sz="28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～</a:t>
            </a:r>
            <a:r>
              <a:rPr kumimoji="1" lang="en-US" altLang="ja-JP" sz="28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11</a:t>
            </a:r>
            <a:r>
              <a:rPr kumimoji="1" lang="ja-JP" altLang="en-US" sz="28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：</a:t>
            </a:r>
            <a:r>
              <a:rPr kumimoji="1" lang="en-US" altLang="ja-JP" sz="28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30</a:t>
            </a:r>
          </a:p>
          <a:p>
            <a:pPr algn="ctr"/>
            <a:r>
              <a:rPr kumimoji="1" lang="ja-JP" altLang="en-US" sz="32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②　</a:t>
            </a:r>
            <a:r>
              <a:rPr kumimoji="1" lang="en-US" altLang="ja-JP" sz="32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10</a:t>
            </a:r>
            <a:r>
              <a:rPr kumimoji="1" lang="ja-JP" altLang="en-US" sz="32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月</a:t>
            </a:r>
            <a:r>
              <a:rPr kumimoji="1" lang="en-US" altLang="ja-JP" sz="32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25</a:t>
            </a:r>
            <a:r>
              <a:rPr kumimoji="1" lang="ja-JP" altLang="en-US" sz="32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日（土）</a:t>
            </a:r>
            <a:endParaRPr kumimoji="1" lang="en-US" altLang="ja-JP" sz="3200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ctr"/>
            <a:r>
              <a:rPr kumimoji="1" lang="en-US" altLang="ja-JP" sz="28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  14</a:t>
            </a:r>
            <a:r>
              <a:rPr kumimoji="1" lang="ja-JP" altLang="en-US" sz="28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：</a:t>
            </a:r>
            <a:r>
              <a:rPr kumimoji="1" lang="en-US" altLang="ja-JP" sz="28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00</a:t>
            </a:r>
            <a:r>
              <a:rPr kumimoji="1" lang="ja-JP" altLang="en-US" sz="28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～</a:t>
            </a:r>
            <a:r>
              <a:rPr kumimoji="1" lang="en-US" altLang="ja-JP" sz="28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15</a:t>
            </a:r>
            <a:r>
              <a:rPr kumimoji="1" lang="ja-JP" altLang="en-US" sz="28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：</a:t>
            </a:r>
            <a:r>
              <a:rPr kumimoji="1" lang="en-US" altLang="ja-JP" sz="28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30</a:t>
            </a:r>
          </a:p>
          <a:p>
            <a:pPr algn="ctr"/>
            <a:r>
              <a:rPr kumimoji="1" lang="en-US" altLang="ja-JP" sz="20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※</a:t>
            </a:r>
            <a:r>
              <a:rPr kumimoji="1" lang="ja-JP" altLang="en-US" sz="20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①②は同一内容での実施です。</a:t>
            </a:r>
            <a:endParaRPr kumimoji="1" lang="en-US" altLang="ja-JP" sz="2000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ctr"/>
            <a:endParaRPr kumimoji="1" lang="en-US" altLang="ja-JP" sz="1400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ctr"/>
            <a:r>
              <a:rPr kumimoji="1" lang="en-US" altLang="ja-JP" sz="32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FAX</a:t>
            </a:r>
            <a:r>
              <a:rPr kumimoji="1" lang="ja-JP" altLang="en-US" sz="32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申込書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3C8C9CA-8E5A-B475-1E35-E6766710D976}"/>
              </a:ext>
            </a:extLst>
          </p:cNvPr>
          <p:cNvSpPr txBox="1"/>
          <p:nvPr/>
        </p:nvSpPr>
        <p:spPr>
          <a:xfrm>
            <a:off x="673098" y="3276105"/>
            <a:ext cx="605752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厚木市役所　都市計画課　交通政策係行き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FAX</a:t>
            </a: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番号　　</a:t>
            </a:r>
            <a:r>
              <a:rPr kumimoji="1"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046-222-8792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DFBB38A-95A7-5A6C-8313-814A2A03851F}"/>
              </a:ext>
            </a:extLst>
          </p:cNvPr>
          <p:cNvSpPr/>
          <p:nvPr/>
        </p:nvSpPr>
        <p:spPr>
          <a:xfrm>
            <a:off x="343273" y="4316817"/>
            <a:ext cx="6387353" cy="5449047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74A0911F-F3D5-E901-338A-F5EB3583D4D5}"/>
              </a:ext>
            </a:extLst>
          </p:cNvPr>
          <p:cNvSpPr txBox="1"/>
          <p:nvPr/>
        </p:nvSpPr>
        <p:spPr>
          <a:xfrm>
            <a:off x="508185" y="4470676"/>
            <a:ext cx="6057528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◆氏名（　　　　　　　　　　　　　　　　　）</a:t>
            </a:r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2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2200" dirty="0">
                <a:latin typeface="Meiryo UI" panose="020B0604030504040204" pitchFamily="50" charset="-128"/>
                <a:ea typeface="Meiryo UI" panose="020B0604030504040204" pitchFamily="50" charset="-128"/>
              </a:rPr>
              <a:t>フリガナもご記入ください</a:t>
            </a:r>
            <a:endParaRPr kumimoji="1" lang="en-US" altLang="ja-JP" sz="2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◆住所（〒　　　　　　　　　 　　　　　　　　 　　）</a:t>
            </a:r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（　　　　　　　　　　　　　　　　　　　　　 ）</a:t>
            </a:r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◆電話番号（　　　　　　　　　　　　　　）</a:t>
            </a:r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◆参加時間</a:t>
            </a:r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2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2200" dirty="0">
                <a:latin typeface="Meiryo UI" panose="020B0604030504040204" pitchFamily="50" charset="-128"/>
                <a:ea typeface="Meiryo UI" panose="020B0604030504040204" pitchFamily="50" charset="-128"/>
              </a:rPr>
              <a:t>参加時間に☑をつけてください。</a:t>
            </a:r>
            <a:endParaRPr kumimoji="1" lang="en-US" altLang="ja-JP" sz="2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□　　①　</a:t>
            </a: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21</a:t>
            </a:r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日（火）</a:t>
            </a:r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□　　②　</a:t>
            </a: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25</a:t>
            </a:r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日（土）</a:t>
            </a:r>
          </a:p>
        </p:txBody>
      </p:sp>
    </p:spTree>
    <p:extLst>
      <p:ext uri="{BB962C8B-B14F-4D97-AF65-F5344CB8AC3E}">
        <p14:creationId xmlns:p14="http://schemas.microsoft.com/office/powerpoint/2010/main" val="2786298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682</TotalTime>
  <Words>265</Words>
  <Application>Microsoft Office PowerPoint</Application>
  <PresentationFormat>A4 210 x 297 mm</PresentationFormat>
  <Paragraphs>47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BIZ UDPゴシック</vt:lpstr>
      <vt:lpstr>HGP創英角ｺﾞｼｯｸUB</vt:lpstr>
      <vt:lpstr>HGSｺﾞｼｯｸM</vt:lpstr>
      <vt:lpstr>HGS創英角ｺﾞｼｯｸUB</vt:lpstr>
      <vt:lpstr>HG創英角ﾎﾟｯﾌﾟ体</vt:lpstr>
      <vt:lpstr>Meiryo UI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力発見！宮の里</dc:title>
  <dc:creator>厚木市社会福祉協議会 社会福祉法人</dc:creator>
  <cp:lastModifiedBy>瀧澤 ひかり</cp:lastModifiedBy>
  <cp:revision>68</cp:revision>
  <cp:lastPrinted>2025-09-18T23:26:44Z</cp:lastPrinted>
  <dcterms:created xsi:type="dcterms:W3CDTF">2025-01-08T08:44:28Z</dcterms:created>
  <dcterms:modified xsi:type="dcterms:W3CDTF">2025-09-19T00:40:38Z</dcterms:modified>
</cp:coreProperties>
</file>