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75" r:id="rId2"/>
    <p:sldId id="276" r:id="rId3"/>
  </p:sldIdLst>
  <p:sldSz cx="10706100" cy="15122525"/>
  <p:notesSz cx="6735763" cy="9866313"/>
  <p:defaultTextStyle>
    <a:defPPr>
      <a:defRPr lang="ja-JP"/>
    </a:defPPr>
    <a:lvl1pPr marL="0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1pPr>
    <a:lvl2pPr marL="527106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2pPr>
    <a:lvl3pPr marL="1054212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3pPr>
    <a:lvl4pPr marL="1581318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4pPr>
    <a:lvl5pPr marL="2108424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5pPr>
    <a:lvl6pPr marL="2635529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6pPr>
    <a:lvl7pPr marL="3162635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7pPr>
    <a:lvl8pPr marL="3689741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8pPr>
    <a:lvl9pPr marL="4216847" algn="l" defTabSz="1054212" rtl="0" eaLnBrk="1" latinLnBrk="0" hangingPunct="1">
      <a:defRPr kumimoji="1" sz="207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FFD2D1"/>
    <a:srgbClr val="FF6161"/>
    <a:srgbClr val="49732F"/>
    <a:srgbClr val="111B0B"/>
    <a:srgbClr val="CCFFCC"/>
    <a:srgbClr val="0000FF"/>
    <a:srgbClr val="FF3399"/>
    <a:srgbClr val="FF99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6182" autoAdjust="0"/>
  </p:normalViewPr>
  <p:slideViewPr>
    <p:cSldViewPr snapToGrid="0">
      <p:cViewPr varScale="1">
        <p:scale>
          <a:sx n="28" d="100"/>
          <a:sy n="28" d="100"/>
        </p:scale>
        <p:origin x="23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2"/>
            <a:ext cx="2918830" cy="495029"/>
          </a:xfrm>
          <a:prstGeom prst="rect">
            <a:avLst/>
          </a:prstGeom>
        </p:spPr>
        <p:txBody>
          <a:bodyPr vert="horz" lIns="94681" tIns="47342" rIns="94681" bIns="4734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12"/>
            <a:ext cx="2918830" cy="495029"/>
          </a:xfrm>
          <a:prstGeom prst="rect">
            <a:avLst/>
          </a:prstGeom>
        </p:spPr>
        <p:txBody>
          <a:bodyPr vert="horz" lIns="94681" tIns="47342" rIns="94681" bIns="47342" rtlCol="0"/>
          <a:lstStyle>
            <a:lvl1pPr algn="r">
              <a:defRPr sz="1300"/>
            </a:lvl1pPr>
          </a:lstStyle>
          <a:p>
            <a:fld id="{B65EF80A-3713-4932-845F-4AEFA85C7FF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81" tIns="47342" rIns="94681" bIns="4734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76"/>
            <a:ext cx="5388610" cy="3884861"/>
          </a:xfrm>
          <a:prstGeom prst="rect">
            <a:avLst/>
          </a:prstGeom>
        </p:spPr>
        <p:txBody>
          <a:bodyPr vert="horz" lIns="94681" tIns="47342" rIns="94681" bIns="4734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86"/>
            <a:ext cx="2918830" cy="495028"/>
          </a:xfrm>
          <a:prstGeom prst="rect">
            <a:avLst/>
          </a:prstGeom>
        </p:spPr>
        <p:txBody>
          <a:bodyPr vert="horz" lIns="94681" tIns="47342" rIns="94681" bIns="4734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6"/>
            <a:ext cx="2918830" cy="495028"/>
          </a:xfrm>
          <a:prstGeom prst="rect">
            <a:avLst/>
          </a:prstGeom>
        </p:spPr>
        <p:txBody>
          <a:bodyPr vert="horz" lIns="94681" tIns="47342" rIns="94681" bIns="47342" rtlCol="0" anchor="b"/>
          <a:lstStyle>
            <a:lvl1pPr algn="r">
              <a:defRPr sz="1300"/>
            </a:lvl1pPr>
          </a:lstStyle>
          <a:p>
            <a:fld id="{7611C06E-5730-4CD9-9B96-3C45514362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177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1pPr>
    <a:lvl2pPr marL="527106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2pPr>
    <a:lvl3pPr marL="1054212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3pPr>
    <a:lvl4pPr marL="1581318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4pPr>
    <a:lvl5pPr marL="2108424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5pPr>
    <a:lvl6pPr marL="2635529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6pPr>
    <a:lvl7pPr marL="3162635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7pPr>
    <a:lvl8pPr marL="3689741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8pPr>
    <a:lvl9pPr marL="4216847" algn="l" defTabSz="1054212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11C06E-5730-4CD9-9B96-3C45514362E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1065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958" y="2474914"/>
            <a:ext cx="9100185" cy="5264879"/>
          </a:xfrm>
        </p:spPr>
        <p:txBody>
          <a:bodyPr anchor="b"/>
          <a:lstStyle>
            <a:lvl1pPr algn="ctr">
              <a:defRPr sz="70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8263" y="7942827"/>
            <a:ext cx="8029575" cy="3651109"/>
          </a:xfrm>
        </p:spPr>
        <p:txBody>
          <a:bodyPr/>
          <a:lstStyle>
            <a:lvl1pPr marL="0" indent="0" algn="ctr">
              <a:buNone/>
              <a:defRPr sz="2810"/>
            </a:lvl1pPr>
            <a:lvl2pPr marL="535290" indent="0" algn="ctr">
              <a:buNone/>
              <a:defRPr sz="2342"/>
            </a:lvl2pPr>
            <a:lvl3pPr marL="1070580" indent="0" algn="ctr">
              <a:buNone/>
              <a:defRPr sz="2107"/>
            </a:lvl3pPr>
            <a:lvl4pPr marL="1605869" indent="0" algn="ctr">
              <a:buNone/>
              <a:defRPr sz="1873"/>
            </a:lvl4pPr>
            <a:lvl5pPr marL="2141159" indent="0" algn="ctr">
              <a:buNone/>
              <a:defRPr sz="1873"/>
            </a:lvl5pPr>
            <a:lvl6pPr marL="2676449" indent="0" algn="ctr">
              <a:buNone/>
              <a:defRPr sz="1873"/>
            </a:lvl6pPr>
            <a:lvl7pPr marL="3211739" indent="0" algn="ctr">
              <a:buNone/>
              <a:defRPr sz="1873"/>
            </a:lvl7pPr>
            <a:lvl8pPr marL="3747028" indent="0" algn="ctr">
              <a:buNone/>
              <a:defRPr sz="1873"/>
            </a:lvl8pPr>
            <a:lvl9pPr marL="4282318" indent="0" algn="ctr">
              <a:buNone/>
              <a:defRPr sz="187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307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53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61553" y="805134"/>
            <a:ext cx="2308503" cy="1281564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6045" y="805134"/>
            <a:ext cx="6791682" cy="1281564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701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469" y="3770134"/>
            <a:ext cx="9234011" cy="6290549"/>
          </a:xfrm>
        </p:spPr>
        <p:txBody>
          <a:bodyPr anchor="b"/>
          <a:lstStyle>
            <a:lvl1pPr>
              <a:defRPr sz="702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469" y="10120194"/>
            <a:ext cx="9234011" cy="3308051"/>
          </a:xfrm>
        </p:spPr>
        <p:txBody>
          <a:bodyPr/>
          <a:lstStyle>
            <a:lvl1pPr marL="0" indent="0">
              <a:buNone/>
              <a:defRPr sz="2810">
                <a:solidFill>
                  <a:schemeClr val="tx1"/>
                </a:solidFill>
              </a:defRPr>
            </a:lvl1pPr>
            <a:lvl2pPr marL="535290" indent="0">
              <a:buNone/>
              <a:defRPr sz="2342">
                <a:solidFill>
                  <a:schemeClr val="tx1">
                    <a:tint val="75000"/>
                  </a:schemeClr>
                </a:solidFill>
              </a:defRPr>
            </a:lvl2pPr>
            <a:lvl3pPr marL="1070580" indent="0">
              <a:buNone/>
              <a:defRPr sz="2107">
                <a:solidFill>
                  <a:schemeClr val="tx1">
                    <a:tint val="75000"/>
                  </a:schemeClr>
                </a:solidFill>
              </a:defRPr>
            </a:lvl3pPr>
            <a:lvl4pPr marL="1605869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4pPr>
            <a:lvl5pPr marL="2141159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5pPr>
            <a:lvl6pPr marL="2676449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6pPr>
            <a:lvl7pPr marL="3211739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7pPr>
            <a:lvl8pPr marL="3747028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8pPr>
            <a:lvl9pPr marL="4282318" indent="0">
              <a:buNone/>
              <a:defRPr sz="18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72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044" y="4025672"/>
            <a:ext cx="4550093" cy="95951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963" y="4025672"/>
            <a:ext cx="4550093" cy="95951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39" y="805138"/>
            <a:ext cx="9234011" cy="292298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7440" y="3707120"/>
            <a:ext cx="4529181" cy="1816802"/>
          </a:xfrm>
        </p:spPr>
        <p:txBody>
          <a:bodyPr anchor="b"/>
          <a:lstStyle>
            <a:lvl1pPr marL="0" indent="0">
              <a:buNone/>
              <a:defRPr sz="2810" b="1"/>
            </a:lvl1pPr>
            <a:lvl2pPr marL="535290" indent="0">
              <a:buNone/>
              <a:defRPr sz="2342" b="1"/>
            </a:lvl2pPr>
            <a:lvl3pPr marL="1070580" indent="0">
              <a:buNone/>
              <a:defRPr sz="2107" b="1"/>
            </a:lvl3pPr>
            <a:lvl4pPr marL="1605869" indent="0">
              <a:buNone/>
              <a:defRPr sz="1873" b="1"/>
            </a:lvl4pPr>
            <a:lvl5pPr marL="2141159" indent="0">
              <a:buNone/>
              <a:defRPr sz="1873" b="1"/>
            </a:lvl5pPr>
            <a:lvl6pPr marL="2676449" indent="0">
              <a:buNone/>
              <a:defRPr sz="1873" b="1"/>
            </a:lvl6pPr>
            <a:lvl7pPr marL="3211739" indent="0">
              <a:buNone/>
              <a:defRPr sz="1873" b="1"/>
            </a:lvl7pPr>
            <a:lvl8pPr marL="3747028" indent="0">
              <a:buNone/>
              <a:defRPr sz="1873" b="1"/>
            </a:lvl8pPr>
            <a:lvl9pPr marL="4282318" indent="0">
              <a:buNone/>
              <a:defRPr sz="187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7440" y="5523922"/>
            <a:ext cx="4529181" cy="812485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9964" y="3707120"/>
            <a:ext cx="4551487" cy="1816802"/>
          </a:xfrm>
        </p:spPr>
        <p:txBody>
          <a:bodyPr anchor="b"/>
          <a:lstStyle>
            <a:lvl1pPr marL="0" indent="0">
              <a:buNone/>
              <a:defRPr sz="2810" b="1"/>
            </a:lvl1pPr>
            <a:lvl2pPr marL="535290" indent="0">
              <a:buNone/>
              <a:defRPr sz="2342" b="1"/>
            </a:lvl2pPr>
            <a:lvl3pPr marL="1070580" indent="0">
              <a:buNone/>
              <a:defRPr sz="2107" b="1"/>
            </a:lvl3pPr>
            <a:lvl4pPr marL="1605869" indent="0">
              <a:buNone/>
              <a:defRPr sz="1873" b="1"/>
            </a:lvl4pPr>
            <a:lvl5pPr marL="2141159" indent="0">
              <a:buNone/>
              <a:defRPr sz="1873" b="1"/>
            </a:lvl5pPr>
            <a:lvl6pPr marL="2676449" indent="0">
              <a:buNone/>
              <a:defRPr sz="1873" b="1"/>
            </a:lvl6pPr>
            <a:lvl7pPr marL="3211739" indent="0">
              <a:buNone/>
              <a:defRPr sz="1873" b="1"/>
            </a:lvl7pPr>
            <a:lvl8pPr marL="3747028" indent="0">
              <a:buNone/>
              <a:defRPr sz="1873" b="1"/>
            </a:lvl8pPr>
            <a:lvl9pPr marL="4282318" indent="0">
              <a:buNone/>
              <a:defRPr sz="187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9964" y="5523922"/>
            <a:ext cx="4551487" cy="812485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15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63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01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39" y="1008168"/>
            <a:ext cx="3452996" cy="3528589"/>
          </a:xfrm>
        </p:spPr>
        <p:txBody>
          <a:bodyPr anchor="b"/>
          <a:lstStyle>
            <a:lvl1pPr>
              <a:defRPr sz="37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1487" y="2177367"/>
            <a:ext cx="5419963" cy="10746794"/>
          </a:xfrm>
        </p:spPr>
        <p:txBody>
          <a:bodyPr/>
          <a:lstStyle>
            <a:lvl1pPr>
              <a:defRPr sz="3747"/>
            </a:lvl1pPr>
            <a:lvl2pPr>
              <a:defRPr sz="3278"/>
            </a:lvl2pPr>
            <a:lvl3pPr>
              <a:defRPr sz="2810"/>
            </a:lvl3pPr>
            <a:lvl4pPr>
              <a:defRPr sz="2342"/>
            </a:lvl4pPr>
            <a:lvl5pPr>
              <a:defRPr sz="2342"/>
            </a:lvl5pPr>
            <a:lvl6pPr>
              <a:defRPr sz="2342"/>
            </a:lvl6pPr>
            <a:lvl7pPr>
              <a:defRPr sz="2342"/>
            </a:lvl7pPr>
            <a:lvl8pPr>
              <a:defRPr sz="2342"/>
            </a:lvl8pPr>
            <a:lvl9pPr>
              <a:defRPr sz="23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7439" y="4536758"/>
            <a:ext cx="3452996" cy="8404904"/>
          </a:xfrm>
        </p:spPr>
        <p:txBody>
          <a:bodyPr/>
          <a:lstStyle>
            <a:lvl1pPr marL="0" indent="0">
              <a:buNone/>
              <a:defRPr sz="1873"/>
            </a:lvl1pPr>
            <a:lvl2pPr marL="535290" indent="0">
              <a:buNone/>
              <a:defRPr sz="1639"/>
            </a:lvl2pPr>
            <a:lvl3pPr marL="1070580" indent="0">
              <a:buNone/>
              <a:defRPr sz="1405"/>
            </a:lvl3pPr>
            <a:lvl4pPr marL="1605869" indent="0">
              <a:buNone/>
              <a:defRPr sz="1171"/>
            </a:lvl4pPr>
            <a:lvl5pPr marL="2141159" indent="0">
              <a:buNone/>
              <a:defRPr sz="1171"/>
            </a:lvl5pPr>
            <a:lvl6pPr marL="2676449" indent="0">
              <a:buNone/>
              <a:defRPr sz="1171"/>
            </a:lvl6pPr>
            <a:lvl7pPr marL="3211739" indent="0">
              <a:buNone/>
              <a:defRPr sz="1171"/>
            </a:lvl7pPr>
            <a:lvl8pPr marL="3747028" indent="0">
              <a:buNone/>
              <a:defRPr sz="1171"/>
            </a:lvl8pPr>
            <a:lvl9pPr marL="4282318" indent="0">
              <a:buNone/>
              <a:defRPr sz="117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2425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39" y="1008168"/>
            <a:ext cx="3452996" cy="3528589"/>
          </a:xfrm>
        </p:spPr>
        <p:txBody>
          <a:bodyPr anchor="b"/>
          <a:lstStyle>
            <a:lvl1pPr>
              <a:defRPr sz="374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51487" y="2177367"/>
            <a:ext cx="5419963" cy="10746794"/>
          </a:xfrm>
        </p:spPr>
        <p:txBody>
          <a:bodyPr anchor="t"/>
          <a:lstStyle>
            <a:lvl1pPr marL="0" indent="0">
              <a:buNone/>
              <a:defRPr sz="3747"/>
            </a:lvl1pPr>
            <a:lvl2pPr marL="535290" indent="0">
              <a:buNone/>
              <a:defRPr sz="3278"/>
            </a:lvl2pPr>
            <a:lvl3pPr marL="1070580" indent="0">
              <a:buNone/>
              <a:defRPr sz="2810"/>
            </a:lvl3pPr>
            <a:lvl4pPr marL="1605869" indent="0">
              <a:buNone/>
              <a:defRPr sz="2342"/>
            </a:lvl4pPr>
            <a:lvl5pPr marL="2141159" indent="0">
              <a:buNone/>
              <a:defRPr sz="2342"/>
            </a:lvl5pPr>
            <a:lvl6pPr marL="2676449" indent="0">
              <a:buNone/>
              <a:defRPr sz="2342"/>
            </a:lvl6pPr>
            <a:lvl7pPr marL="3211739" indent="0">
              <a:buNone/>
              <a:defRPr sz="2342"/>
            </a:lvl7pPr>
            <a:lvl8pPr marL="3747028" indent="0">
              <a:buNone/>
              <a:defRPr sz="2342"/>
            </a:lvl8pPr>
            <a:lvl9pPr marL="4282318" indent="0">
              <a:buNone/>
              <a:defRPr sz="2342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7439" y="4536758"/>
            <a:ext cx="3452996" cy="8404904"/>
          </a:xfrm>
        </p:spPr>
        <p:txBody>
          <a:bodyPr/>
          <a:lstStyle>
            <a:lvl1pPr marL="0" indent="0">
              <a:buNone/>
              <a:defRPr sz="1873"/>
            </a:lvl1pPr>
            <a:lvl2pPr marL="535290" indent="0">
              <a:buNone/>
              <a:defRPr sz="1639"/>
            </a:lvl2pPr>
            <a:lvl3pPr marL="1070580" indent="0">
              <a:buNone/>
              <a:defRPr sz="1405"/>
            </a:lvl3pPr>
            <a:lvl4pPr marL="1605869" indent="0">
              <a:buNone/>
              <a:defRPr sz="1171"/>
            </a:lvl4pPr>
            <a:lvl5pPr marL="2141159" indent="0">
              <a:buNone/>
              <a:defRPr sz="1171"/>
            </a:lvl5pPr>
            <a:lvl6pPr marL="2676449" indent="0">
              <a:buNone/>
              <a:defRPr sz="1171"/>
            </a:lvl6pPr>
            <a:lvl7pPr marL="3211739" indent="0">
              <a:buNone/>
              <a:defRPr sz="1171"/>
            </a:lvl7pPr>
            <a:lvl8pPr marL="3747028" indent="0">
              <a:buNone/>
              <a:defRPr sz="1171"/>
            </a:lvl8pPr>
            <a:lvl9pPr marL="4282318" indent="0">
              <a:buNone/>
              <a:defRPr sz="117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89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045" y="805138"/>
            <a:ext cx="9234011" cy="29229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045" y="4025672"/>
            <a:ext cx="9234011" cy="9595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6044" y="14016344"/>
            <a:ext cx="2408873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CA487-7C9D-4F78-9E36-10AE0D80195F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6396" y="14016344"/>
            <a:ext cx="3613309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1183" y="14016344"/>
            <a:ext cx="2408873" cy="8051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654DD-FCF4-49CA-89D5-FB39B6FB67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69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70580" rtl="0" eaLnBrk="1" latinLnBrk="0" hangingPunct="1">
        <a:lnSpc>
          <a:spcPct val="90000"/>
        </a:lnSpc>
        <a:spcBef>
          <a:spcPct val="0"/>
        </a:spcBef>
        <a:buNone/>
        <a:defRPr kumimoji="1" sz="51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645" indent="-267645" algn="l" defTabSz="1070580" rtl="0" eaLnBrk="1" latinLnBrk="0" hangingPunct="1">
        <a:lnSpc>
          <a:spcPct val="90000"/>
        </a:lnSpc>
        <a:spcBef>
          <a:spcPts val="1171"/>
        </a:spcBef>
        <a:buFont typeface="Arial" panose="020B0604020202020204" pitchFamily="34" charset="0"/>
        <a:buChar char="•"/>
        <a:defRPr kumimoji="1" sz="3278" kern="1200">
          <a:solidFill>
            <a:schemeClr val="tx1"/>
          </a:solidFill>
          <a:latin typeface="+mn-lt"/>
          <a:ea typeface="+mn-ea"/>
          <a:cs typeface="+mn-cs"/>
        </a:defRPr>
      </a:lvl1pPr>
      <a:lvl2pPr marL="802935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10" kern="1200">
          <a:solidFill>
            <a:schemeClr val="tx1"/>
          </a:solidFill>
          <a:latin typeface="+mn-lt"/>
          <a:ea typeface="+mn-ea"/>
          <a:cs typeface="+mn-cs"/>
        </a:defRPr>
      </a:lvl2pPr>
      <a:lvl3pPr marL="1338224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42" kern="1200">
          <a:solidFill>
            <a:schemeClr val="tx1"/>
          </a:solidFill>
          <a:latin typeface="+mn-lt"/>
          <a:ea typeface="+mn-ea"/>
          <a:cs typeface="+mn-cs"/>
        </a:defRPr>
      </a:lvl3pPr>
      <a:lvl4pPr marL="1873514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4pPr>
      <a:lvl5pPr marL="2408804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5pPr>
      <a:lvl6pPr marL="2944094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6pPr>
      <a:lvl7pPr marL="3479383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7pPr>
      <a:lvl8pPr marL="4014673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8pPr>
      <a:lvl9pPr marL="4549963" indent="-267645" algn="l" defTabSz="107058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1pPr>
      <a:lvl2pPr marL="535290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2pPr>
      <a:lvl3pPr marL="1070580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3pPr>
      <a:lvl4pPr marL="1605869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4pPr>
      <a:lvl5pPr marL="2141159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5pPr>
      <a:lvl6pPr marL="2676449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6pPr>
      <a:lvl7pPr marL="3211739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7pPr>
      <a:lvl8pPr marL="3747028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8pPr>
      <a:lvl9pPr marL="4282318" algn="l" defTabSz="1070580" rtl="0" eaLnBrk="1" latinLnBrk="0" hangingPunct="1">
        <a:defRPr kumimoji="1" sz="21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323849" y="409981"/>
            <a:ext cx="9975272" cy="15678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0" cmpd="dbl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108000" rtlCol="0" anchor="ctr"/>
          <a:lstStyle/>
          <a:p>
            <a:r>
              <a:rPr kumimoji="1" lang="ja-JP" altLang="en-US" sz="2800" dirty="0">
                <a:ln w="12700">
                  <a:solidFill>
                    <a:srgbClr val="006666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住まい探しに不安のある方へ 住まい探しを支援します</a:t>
            </a:r>
            <a:endParaRPr kumimoji="1" lang="en-US" altLang="ja-JP" sz="2800" dirty="0">
              <a:ln w="12700">
                <a:solidFill>
                  <a:srgbClr val="006666"/>
                </a:solidFill>
              </a:ln>
              <a:solidFill>
                <a:schemeClr val="accent6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500" dirty="0">
              <a:ln w="12700">
                <a:solidFill>
                  <a:srgbClr val="006666"/>
                </a:solidFill>
              </a:ln>
              <a:solidFill>
                <a:schemeClr val="accent6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5400" b="1" dirty="0">
                <a:ln w="12700">
                  <a:solidFill>
                    <a:srgbClr val="006666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住まい探し相談会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599785" y="2009221"/>
            <a:ext cx="9423400" cy="45631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対象者</a:t>
            </a:r>
            <a:endParaRPr lang="en-US" altLang="ja-JP" sz="32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000" dirty="0">
                <a:ln w="25400">
                  <a:solidFill>
                    <a:srgbClr val="006666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・厚木市で賃貸住宅を探している</a:t>
            </a:r>
            <a:endParaRPr kumimoji="1" lang="en-US" altLang="ja-JP" sz="3000" dirty="0">
              <a:ln w="25400">
                <a:solidFill>
                  <a:srgbClr val="006666"/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000" dirty="0">
                <a:ln w="25400">
                  <a:solidFill>
                    <a:srgbClr val="006666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・高齢者、</a:t>
            </a:r>
            <a:r>
              <a:rPr kumimoji="1" lang="ja-JP" altLang="en-US" sz="3000" dirty="0" err="1">
                <a:ln w="25400">
                  <a:solidFill>
                    <a:srgbClr val="006666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kumimoji="1" lang="ja-JP" altLang="en-US" sz="3000" dirty="0">
                <a:ln w="25400">
                  <a:solidFill>
                    <a:srgbClr val="006666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者、低額所得者、外国籍の方など</a:t>
            </a:r>
            <a:endParaRPr kumimoji="1" lang="en-US" altLang="ja-JP" sz="3000" dirty="0">
              <a:ln w="25400">
                <a:solidFill>
                  <a:srgbClr val="006666"/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厚木市では、賃貸住宅をお探しの高齢者や障がい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のある方などを対象に「住まい探し相談会」を開催します。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住まい探しに関する不安の解消や、円滑な住まい探しを支援する相談会です。</a:t>
            </a:r>
            <a:endParaRPr kumimoji="1"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賃貸住宅の探し方、借り方、手続きの流れなどをアドバイスします。ご本人だけでなく、相談を受けている方の来場も大歓迎です。</a:t>
            </a:r>
            <a:endParaRPr kumimoji="1"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2400" b="1" u="wavy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400" b="1" u="wavy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具体的にお部屋を紹介するものではありません。</a:t>
            </a:r>
            <a:endParaRPr kumimoji="1" lang="ja-JP" altLang="en-US" sz="2400" b="1" u="wavy" dirty="0">
              <a:solidFill>
                <a:schemeClr val="tx1"/>
              </a:solidFill>
              <a:uFill>
                <a:solidFill>
                  <a:schemeClr val="tx1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543383" y="2188639"/>
            <a:ext cx="3755738" cy="7278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無料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・事前予約制</a:t>
            </a:r>
            <a:endParaRPr kumimoji="1" lang="ja-JP" altLang="en-US" sz="3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99785" y="6572355"/>
            <a:ext cx="9423400" cy="3843131"/>
          </a:xfrm>
          <a:prstGeom prst="rect">
            <a:avLst/>
          </a:prstGeom>
          <a:solidFill>
            <a:schemeClr val="bg1"/>
          </a:solidFill>
          <a:ln w="12700" cmpd="tri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開催日及び会場</a:t>
            </a:r>
            <a:endParaRPr kumimoji="1" lang="en-US" altLang="ja-JP" sz="32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令和８年７月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kumimoji="1"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アミューあつぎ　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ルーム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608</a:t>
            </a:r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９月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アミューあつぎ　ルーム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609</a:t>
            </a:r>
          </a:p>
          <a:p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kumimoji="1"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kumimoji="1"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kumimoji="1"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アミューあつぎ　ルーム</a:t>
            </a:r>
            <a:r>
              <a:rPr kumimoji="1"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608</a:t>
            </a:r>
          </a:p>
          <a:p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令和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年１月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アミューあつぎ　ルーム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608</a:t>
            </a:r>
          </a:p>
          <a:p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３月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アミューあつぎ　ルーム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608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時間（事前予約制・一組</a:t>
            </a:r>
            <a:r>
              <a:rPr lang="en-US" altLang="ja-JP" sz="3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3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分）</a:t>
            </a:r>
            <a:endParaRPr lang="en-US" altLang="ja-JP" sz="32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402354" y="12883740"/>
            <a:ext cx="9785352" cy="2036618"/>
            <a:chOff x="398895" y="9008341"/>
            <a:chExt cx="9895609" cy="2036618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7" name="角丸四角形 6"/>
            <p:cNvSpPr/>
            <p:nvPr/>
          </p:nvSpPr>
          <p:spPr>
            <a:xfrm>
              <a:off x="398895" y="9008341"/>
              <a:ext cx="9895609" cy="203661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28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</a:t>
              </a:r>
              <a:r>
                <a:rPr lang="ja-JP" altLang="en-US" sz="2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厚木市居住支援協議会</a:t>
              </a:r>
              <a:endParaRPr lang="en-US" altLang="ja-JP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2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事務局 厚木市都市みらい部住宅課</a:t>
              </a:r>
            </a:p>
            <a:p>
              <a:r>
                <a:rPr lang="ja-JP" altLang="en-US" sz="2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</a:t>
              </a:r>
              <a:r>
                <a:rPr lang="ja-JP" altLang="en-US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電話：</a:t>
              </a:r>
              <a:r>
                <a:rPr lang="en-US" altLang="ja-JP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046-225-2330</a:t>
              </a:r>
              <a:r>
                <a:rPr lang="ja-JP" altLang="en-US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／</a:t>
              </a:r>
              <a:r>
                <a:rPr lang="en-US" altLang="ja-JP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FAX</a:t>
              </a:r>
              <a:r>
                <a:rPr lang="ja-JP" altLang="en-US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en-US" altLang="ja-JP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046-224-0621</a:t>
              </a:r>
            </a:p>
            <a:p>
              <a:r>
                <a:rPr lang="ja-JP" altLang="en-US" sz="2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</a:t>
              </a:r>
              <a:r>
                <a:rPr lang="en-US" altLang="ja-JP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E-Mail  5550</a:t>
              </a:r>
              <a:r>
                <a:rPr lang="ja-JP" altLang="en-US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＠</a:t>
              </a:r>
              <a:r>
                <a:rPr lang="en-US" altLang="ja-JP" sz="2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city.atsugi.kanagawa.jp</a:t>
              </a:r>
            </a:p>
          </p:txBody>
        </p:sp>
        <p:sp>
          <p:nvSpPr>
            <p:cNvPr id="8" name="角丸四角形 7"/>
            <p:cNvSpPr/>
            <p:nvPr/>
          </p:nvSpPr>
          <p:spPr>
            <a:xfrm>
              <a:off x="677940" y="9276977"/>
              <a:ext cx="2025704" cy="149934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予約受付</a:t>
              </a:r>
              <a:endParaRPr kumimoji="1" lang="en-US" altLang="ja-JP" sz="3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30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お問合せ</a:t>
              </a:r>
              <a:endParaRPr kumimoji="1" lang="en-US" altLang="ja-JP" sz="3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1" name="正方形/長方形 10"/>
          <p:cNvSpPr/>
          <p:nvPr/>
        </p:nvSpPr>
        <p:spPr>
          <a:xfrm>
            <a:off x="599785" y="10478326"/>
            <a:ext cx="9423400" cy="2342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200" b="1" dirty="0">
                <a:solidFill>
                  <a:srgbClr val="0066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こんな方は、ご相談ください！</a:t>
            </a:r>
            <a:endParaRPr lang="en-US" altLang="ja-JP" sz="3200" b="1" dirty="0">
              <a:solidFill>
                <a:srgbClr val="0066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・いくつか不動産店を廻ったけれど、年齢や障がい等を理由に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入居を断わられた。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・賃貸住宅を探したいけれど、不動産店に行きづらい。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・引っ越しをしたいけれど、新生活になじめるか不安。</a:t>
            </a:r>
            <a:endParaRPr lang="en-US" altLang="ja-JP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28B1186-50E2-4D9A-AA32-1B0A1A30D0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319" y="11874201"/>
            <a:ext cx="923533" cy="923533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3DF0C7F-E693-47F1-9D66-3964ECF31C58}"/>
              </a:ext>
            </a:extLst>
          </p:cNvPr>
          <p:cNvSpPr/>
          <p:nvPr/>
        </p:nvSpPr>
        <p:spPr>
          <a:xfrm>
            <a:off x="8569937" y="11578320"/>
            <a:ext cx="1636295" cy="3529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住まい探し相談会</a:t>
            </a:r>
            <a:r>
              <a:rPr kumimoji="1"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142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228539"/>
            <a:ext cx="5131562" cy="685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住まい探し相談会申込票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962617"/>
              </p:ext>
            </p:extLst>
          </p:nvPr>
        </p:nvGraphicFramePr>
        <p:xfrm>
          <a:off x="292493" y="1101375"/>
          <a:ext cx="10096869" cy="82422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28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相談者</a:t>
                      </a:r>
                      <a:endParaRPr kumimoji="1" lang="en-US" altLang="ja-JP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 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本人 ・ 代理人 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本人の</a:t>
                      </a:r>
                      <a:r>
                        <a:rPr kumimoji="1" lang="ja-JP" altLang="en-US" sz="24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</a:t>
                      </a:r>
                      <a:endParaRPr kumimoji="1" lang="en-US" altLang="ja-JP" sz="2400" baseline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24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年齢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0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  <a:endParaRPr kumimoji="1" lang="en-US" altLang="ja-JP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電話等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49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現住所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厚木市内　・　市外　　　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9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世帯数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単身　・　世帯（　　　人）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16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住まい探しの理由</a:t>
                      </a:r>
                    </a:p>
                  </a:txBody>
                  <a:tcPr marL="0" marR="0" marT="0" marB="0" vert="eaVert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入居予定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支援者等</a:t>
                      </a: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サービス</a:t>
                      </a:r>
                      <a:r>
                        <a:rPr kumimoji="1" lang="en-US" altLang="ja-JP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292493" y="9551430"/>
            <a:ext cx="4009343" cy="685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今後希望する住まい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592872"/>
              </p:ext>
            </p:extLst>
          </p:nvPr>
        </p:nvGraphicFramePr>
        <p:xfrm>
          <a:off x="292493" y="10237229"/>
          <a:ext cx="10096869" cy="41067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5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20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種類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民間賃貸（ 共同住宅</a:t>
                      </a:r>
                      <a:r>
                        <a:rPr kumimoji="1" lang="ja-JP" altLang="en-US" sz="24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・ 戸建て 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）・ 公営住宅 ・</a:t>
                      </a:r>
                      <a:r>
                        <a:rPr kumimoji="1" lang="ja-JP" altLang="en-US" sz="24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その他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4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厚木市内（　　　　　　　　　）</a:t>
                      </a:r>
                      <a:r>
                        <a:rPr kumimoji="1" lang="ja-JP" altLang="en-US" sz="24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・ 市外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9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間取り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21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家賃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転居後の世帯数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0705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単身　・　世帯（　　　人）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5131562" y="394886"/>
            <a:ext cx="5257800" cy="519421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相談希望日：　月　日　　時間（　：　）　</a:t>
            </a:r>
          </a:p>
        </p:txBody>
      </p:sp>
    </p:spTree>
    <p:extLst>
      <p:ext uri="{BB962C8B-B14F-4D97-AF65-F5344CB8AC3E}">
        <p14:creationId xmlns:p14="http://schemas.microsoft.com/office/powerpoint/2010/main" val="1448697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00"/>
        </a:solidFill>
        <a:ln>
          <a:solidFill>
            <a:srgbClr val="FFFF00"/>
          </a:solidFill>
        </a:ln>
      </a:spPr>
      <a:bodyPr rtlCol="0" anchor="ctr"/>
      <a:lstStyle>
        <a:defPPr algn="ctr">
          <a:defRPr kumimoji="1" sz="3200" dirty="0" smtClean="0">
            <a:solidFill>
              <a:schemeClr val="tx1"/>
            </a:solidFill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7783</TotalTime>
  <Words>459</Words>
  <Application>Microsoft Office PowerPoint</Application>
  <PresentationFormat>ユーザー設定</PresentationFormat>
  <Paragraphs>60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真澄</dc:creator>
  <cp:lastModifiedBy>小宮 真平</cp:lastModifiedBy>
  <cp:revision>312</cp:revision>
  <cp:lastPrinted>2025-05-13T02:23:54Z</cp:lastPrinted>
  <dcterms:created xsi:type="dcterms:W3CDTF">2018-01-15T04:41:33Z</dcterms:created>
  <dcterms:modified xsi:type="dcterms:W3CDTF">2026-05-08T09:09:34Z</dcterms:modified>
</cp:coreProperties>
</file>