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6" r:id="rId2"/>
    <p:sldId id="271" r:id="rId3"/>
    <p:sldId id="257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80" r:id="rId12"/>
    <p:sldId id="281" r:id="rId13"/>
    <p:sldId id="282" r:id="rId14"/>
    <p:sldId id="279" r:id="rId15"/>
    <p:sldId id="283" r:id="rId16"/>
    <p:sldId id="284" r:id="rId17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63AF"/>
    <a:srgbClr val="33CCFF"/>
    <a:srgbClr val="F6F6F6"/>
    <a:srgbClr val="F2F2F2"/>
    <a:srgbClr val="F9F8FD"/>
    <a:srgbClr val="DBD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65FEF-08DE-46A2-80A4-000AA84F77B2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EA088-7B93-4A72-A9DA-22E85F8ABC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67316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1045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604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2344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8783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1931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090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545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22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950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1691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36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1A574-4597-4DDE-8BB8-5DC85664005C}" type="datetimeFigureOut">
              <a:rPr kumimoji="1" lang="ja-JP" altLang="en-US" smtClean="0"/>
              <a:t>2024/8/19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F193F-4F99-4E9D-927C-EC523A2B0B2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227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63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74799" y="330200"/>
            <a:ext cx="9144000" cy="444500"/>
          </a:xfrm>
        </p:spPr>
        <p:txBody>
          <a:bodyPr>
            <a:normAutofit fontScale="92500"/>
          </a:bodyPr>
          <a:lstStyle/>
          <a:p>
            <a:r>
              <a:rPr kumimoji="1" lang="ja-JP" altLang="en-US" spc="300" dirty="0">
                <a:solidFill>
                  <a:schemeClr val="bg1"/>
                </a:solidFill>
              </a:rPr>
              <a:t>高校生向けニュージーランド体験留学プログラム　事前説明会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27" y="774700"/>
            <a:ext cx="8457143" cy="460952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6781800" y="5562708"/>
            <a:ext cx="5727169" cy="1083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日時▶令和６年８月</a:t>
            </a:r>
            <a:r>
              <a:rPr lang="en-US" altLang="ja-JP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</a:t>
            </a: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火</a:t>
            </a:r>
            <a:r>
              <a:rPr lang="en-US" altLang="ja-JP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18:00</a:t>
            </a: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～</a:t>
            </a:r>
            <a:endParaRPr lang="en-US" altLang="ja-JP" sz="1400" spc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場所▶厚木市役所本庁４階大会議室</a:t>
            </a:r>
            <a:endParaRPr lang="en-US" altLang="ja-JP" sz="1400" spc="600" dirty="0">
              <a:solidFill>
                <a:schemeClr val="bg1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400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企画政策課　友好交流係</a:t>
            </a:r>
            <a:r>
              <a:rPr lang="ja-JP" altLang="en-US" spc="600" dirty="0">
                <a:solidFill>
                  <a:schemeClr val="bg1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101752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日時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０月４日（金）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18:00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～・５日（土）午前中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場所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あつぎ市民交流プラザ　アミュー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601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・６０２・６０３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/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※1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次面接は</a:t>
            </a:r>
            <a:r>
              <a:rPr lang="ja-JP" altLang="en-US" u="sng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グループワーク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になります。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/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選考結果については、一週間以内にメールでお知らせいたします。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</a:p>
          <a:p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次面接について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ホームベース 25">
            <a:extLst>
              <a:ext uri="{FF2B5EF4-FFF2-40B4-BE49-F238E27FC236}">
                <a16:creationId xmlns:a16="http://schemas.microsoft.com/office/drawing/2014/main" id="{0A97E5F8-C781-43BF-A913-FB0EA4C4B1E3}"/>
              </a:ext>
            </a:extLst>
          </p:cNvPr>
          <p:cNvSpPr/>
          <p:nvPr/>
        </p:nvSpPr>
        <p:spPr>
          <a:xfrm>
            <a:off x="1088491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　込</a:t>
            </a:r>
          </a:p>
        </p:txBody>
      </p:sp>
      <p:sp>
        <p:nvSpPr>
          <p:cNvPr id="11" name="ホームベース 26">
            <a:extLst>
              <a:ext uri="{FF2B5EF4-FFF2-40B4-BE49-F238E27FC236}">
                <a16:creationId xmlns:a16="http://schemas.microsoft.com/office/drawing/2014/main" id="{292CDDD7-8799-4C52-A7DD-939E78D74CEE}"/>
              </a:ext>
            </a:extLst>
          </p:cNvPr>
          <p:cNvSpPr/>
          <p:nvPr/>
        </p:nvSpPr>
        <p:spPr>
          <a:xfrm>
            <a:off x="3163703" y="2410417"/>
            <a:ext cx="1790700" cy="1287495"/>
          </a:xfrm>
          <a:prstGeom prst="homePlate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</a:t>
            </a:r>
            <a:endParaRPr kumimoji="1" lang="en-US" altLang="ja-JP" sz="2800" b="1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面接</a:t>
            </a:r>
          </a:p>
        </p:txBody>
      </p:sp>
      <p:sp>
        <p:nvSpPr>
          <p:cNvPr id="12" name="ホームベース 27">
            <a:extLst>
              <a:ext uri="{FF2B5EF4-FFF2-40B4-BE49-F238E27FC236}">
                <a16:creationId xmlns:a16="http://schemas.microsoft.com/office/drawing/2014/main" id="{04135EEE-8DD7-4AB2-BB64-A538BF1CF159}"/>
              </a:ext>
            </a:extLst>
          </p:cNvPr>
          <p:cNvSpPr/>
          <p:nvPr/>
        </p:nvSpPr>
        <p:spPr>
          <a:xfrm>
            <a:off x="5205434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２次</a:t>
            </a:r>
            <a:endParaRPr kumimoji="1" lang="en-US" altLang="ja-JP" sz="2800" b="1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面接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ホームベース 28">
            <a:extLst>
              <a:ext uri="{FF2B5EF4-FFF2-40B4-BE49-F238E27FC236}">
                <a16:creationId xmlns:a16="http://schemas.microsoft.com/office/drawing/2014/main" id="{2C8DDEBB-B939-40C5-96BE-2A7CB76A578A}"/>
              </a:ext>
            </a:extLst>
          </p:cNvPr>
          <p:cNvSpPr/>
          <p:nvPr/>
        </p:nvSpPr>
        <p:spPr>
          <a:xfrm>
            <a:off x="7280646" y="2410417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研　修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ホームベース 29">
            <a:extLst>
              <a:ext uri="{FF2B5EF4-FFF2-40B4-BE49-F238E27FC236}">
                <a16:creationId xmlns:a16="http://schemas.microsoft.com/office/drawing/2014/main" id="{2C7C495F-849F-4D5B-8F87-241356299E14}"/>
              </a:ext>
            </a:extLst>
          </p:cNvPr>
          <p:cNvSpPr/>
          <p:nvPr/>
        </p:nvSpPr>
        <p:spPr>
          <a:xfrm>
            <a:off x="9322377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留　学</a:t>
            </a:r>
          </a:p>
        </p:txBody>
      </p:sp>
    </p:spTree>
    <p:extLst>
      <p:ext uri="{BB962C8B-B14F-4D97-AF65-F5344CB8AC3E}">
        <p14:creationId xmlns:p14="http://schemas.microsoft.com/office/powerpoint/2010/main" val="2779789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日時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０月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日（金）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18:00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～・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19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日（土）午前中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場所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本庁舎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階特別会議室　控室：厚木市役所本庁舎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階第一会議室　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２次面接は</a:t>
            </a:r>
            <a:r>
              <a:rPr lang="ja-JP" altLang="en-US" u="sng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個別面接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になります。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lvl="1"/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選考結果については、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月下旬までに郵送で行います。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</a:p>
          <a:p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２次面接について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ホームベース 25">
            <a:extLst>
              <a:ext uri="{FF2B5EF4-FFF2-40B4-BE49-F238E27FC236}">
                <a16:creationId xmlns:a16="http://schemas.microsoft.com/office/drawing/2014/main" id="{0A97E5F8-C781-43BF-A913-FB0EA4C4B1E3}"/>
              </a:ext>
            </a:extLst>
          </p:cNvPr>
          <p:cNvSpPr/>
          <p:nvPr/>
        </p:nvSpPr>
        <p:spPr>
          <a:xfrm>
            <a:off x="1088491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　込</a:t>
            </a:r>
          </a:p>
        </p:txBody>
      </p:sp>
      <p:sp>
        <p:nvSpPr>
          <p:cNvPr id="11" name="ホームベース 26">
            <a:extLst>
              <a:ext uri="{FF2B5EF4-FFF2-40B4-BE49-F238E27FC236}">
                <a16:creationId xmlns:a16="http://schemas.microsoft.com/office/drawing/2014/main" id="{292CDDD7-8799-4C52-A7DD-939E78D74CEE}"/>
              </a:ext>
            </a:extLst>
          </p:cNvPr>
          <p:cNvSpPr/>
          <p:nvPr/>
        </p:nvSpPr>
        <p:spPr>
          <a:xfrm>
            <a:off x="3163703" y="2410417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</a:t>
            </a:r>
            <a:endParaRPr kumimoji="1" lang="en-US" altLang="ja-JP" sz="2800" b="1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面接</a:t>
            </a:r>
          </a:p>
        </p:txBody>
      </p:sp>
      <p:sp>
        <p:nvSpPr>
          <p:cNvPr id="12" name="ホームベース 27">
            <a:extLst>
              <a:ext uri="{FF2B5EF4-FFF2-40B4-BE49-F238E27FC236}">
                <a16:creationId xmlns:a16="http://schemas.microsoft.com/office/drawing/2014/main" id="{04135EEE-8DD7-4AB2-BB64-A538BF1CF159}"/>
              </a:ext>
            </a:extLst>
          </p:cNvPr>
          <p:cNvSpPr/>
          <p:nvPr/>
        </p:nvSpPr>
        <p:spPr>
          <a:xfrm>
            <a:off x="5205434" y="2410418"/>
            <a:ext cx="1790700" cy="1287495"/>
          </a:xfrm>
          <a:prstGeom prst="homePlate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２次</a:t>
            </a:r>
            <a:endParaRPr kumimoji="1" lang="en-US" altLang="ja-JP" sz="2800" b="1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面接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ホームベース 28">
            <a:extLst>
              <a:ext uri="{FF2B5EF4-FFF2-40B4-BE49-F238E27FC236}">
                <a16:creationId xmlns:a16="http://schemas.microsoft.com/office/drawing/2014/main" id="{2C8DDEBB-B939-40C5-96BE-2A7CB76A578A}"/>
              </a:ext>
            </a:extLst>
          </p:cNvPr>
          <p:cNvSpPr/>
          <p:nvPr/>
        </p:nvSpPr>
        <p:spPr>
          <a:xfrm>
            <a:off x="7280646" y="2410417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研　修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ホームベース 29">
            <a:extLst>
              <a:ext uri="{FF2B5EF4-FFF2-40B4-BE49-F238E27FC236}">
                <a16:creationId xmlns:a16="http://schemas.microsoft.com/office/drawing/2014/main" id="{2C7C495F-849F-4D5B-8F87-241356299E14}"/>
              </a:ext>
            </a:extLst>
          </p:cNvPr>
          <p:cNvSpPr/>
          <p:nvPr/>
        </p:nvSpPr>
        <p:spPr>
          <a:xfrm>
            <a:off x="9322377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留　学</a:t>
            </a:r>
          </a:p>
        </p:txBody>
      </p:sp>
    </p:spTree>
    <p:extLst>
      <p:ext uri="{BB962C8B-B14F-4D97-AF65-F5344CB8AC3E}">
        <p14:creationId xmlns:p14="http://schemas.microsoft.com/office/powerpoint/2010/main" val="6336060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</a:p>
          <a:p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事前研修について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0" name="ホームベース 25">
            <a:extLst>
              <a:ext uri="{FF2B5EF4-FFF2-40B4-BE49-F238E27FC236}">
                <a16:creationId xmlns:a16="http://schemas.microsoft.com/office/drawing/2014/main" id="{0A97E5F8-C781-43BF-A913-FB0EA4C4B1E3}"/>
              </a:ext>
            </a:extLst>
          </p:cNvPr>
          <p:cNvSpPr/>
          <p:nvPr/>
        </p:nvSpPr>
        <p:spPr>
          <a:xfrm>
            <a:off x="1088491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申　込</a:t>
            </a:r>
          </a:p>
        </p:txBody>
      </p:sp>
      <p:sp>
        <p:nvSpPr>
          <p:cNvPr id="11" name="ホームベース 26">
            <a:extLst>
              <a:ext uri="{FF2B5EF4-FFF2-40B4-BE49-F238E27FC236}">
                <a16:creationId xmlns:a16="http://schemas.microsoft.com/office/drawing/2014/main" id="{292CDDD7-8799-4C52-A7DD-939E78D74CEE}"/>
              </a:ext>
            </a:extLst>
          </p:cNvPr>
          <p:cNvSpPr/>
          <p:nvPr/>
        </p:nvSpPr>
        <p:spPr>
          <a:xfrm>
            <a:off x="3163703" y="2410417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次</a:t>
            </a:r>
            <a:endParaRPr kumimoji="1" lang="en-US" altLang="ja-JP" sz="2800" b="1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面接</a:t>
            </a:r>
          </a:p>
        </p:txBody>
      </p:sp>
      <p:sp>
        <p:nvSpPr>
          <p:cNvPr id="12" name="ホームベース 27">
            <a:extLst>
              <a:ext uri="{FF2B5EF4-FFF2-40B4-BE49-F238E27FC236}">
                <a16:creationId xmlns:a16="http://schemas.microsoft.com/office/drawing/2014/main" id="{04135EEE-8DD7-4AB2-BB64-A538BF1CF159}"/>
              </a:ext>
            </a:extLst>
          </p:cNvPr>
          <p:cNvSpPr/>
          <p:nvPr/>
        </p:nvSpPr>
        <p:spPr>
          <a:xfrm>
            <a:off x="5205434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２次</a:t>
            </a:r>
            <a:endParaRPr kumimoji="1" lang="en-US" altLang="ja-JP" sz="2800" b="1" spc="6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800" b="1" spc="6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面接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ホームベース 28">
            <a:extLst>
              <a:ext uri="{FF2B5EF4-FFF2-40B4-BE49-F238E27FC236}">
                <a16:creationId xmlns:a16="http://schemas.microsoft.com/office/drawing/2014/main" id="{2C8DDEBB-B939-40C5-96BE-2A7CB76A578A}"/>
              </a:ext>
            </a:extLst>
          </p:cNvPr>
          <p:cNvSpPr/>
          <p:nvPr/>
        </p:nvSpPr>
        <p:spPr>
          <a:xfrm>
            <a:off x="7280646" y="2410417"/>
            <a:ext cx="1790700" cy="1287495"/>
          </a:xfrm>
          <a:prstGeom prst="homePlate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研　修</a:t>
            </a:r>
            <a:endParaRPr kumimoji="1" lang="ja-JP" altLang="en-US" sz="2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ホームベース 29">
            <a:extLst>
              <a:ext uri="{FF2B5EF4-FFF2-40B4-BE49-F238E27FC236}">
                <a16:creationId xmlns:a16="http://schemas.microsoft.com/office/drawing/2014/main" id="{2C7C495F-849F-4D5B-8F87-241356299E14}"/>
              </a:ext>
            </a:extLst>
          </p:cNvPr>
          <p:cNvSpPr/>
          <p:nvPr/>
        </p:nvSpPr>
        <p:spPr>
          <a:xfrm>
            <a:off x="9322377" y="2410418"/>
            <a:ext cx="1790700" cy="1287495"/>
          </a:xfrm>
          <a:prstGeom prst="homePlat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留　学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4CB624-5FDA-4B12-AAA4-CEB3BCC601A5}"/>
              </a:ext>
            </a:extLst>
          </p:cNvPr>
          <p:cNvSpPr txBox="1"/>
          <p:nvPr/>
        </p:nvSpPr>
        <p:spPr>
          <a:xfrm>
            <a:off x="3492500" y="4049228"/>
            <a:ext cx="10890543" cy="168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▶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11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月５日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火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オリエンテーション　本庁舎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階特別会議室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▶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12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月５日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木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第１回事前研修会　　本庁舎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階特別会議室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▶２月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日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火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第２回事前研修会　　本庁舎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階特別会議室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▶３月６日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木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第３回事前研修会　　 本庁舎</a:t>
            </a:r>
            <a:r>
              <a:rPr lang="en-US" altLang="ja-JP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lang="ja-JP" altLang="en-US" spc="3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階特別会議室</a:t>
            </a:r>
            <a:endParaRPr lang="en-US" altLang="ja-JP" spc="3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021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■実績報告会■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日時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30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日（日）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場所</a:t>
            </a:r>
            <a:r>
              <a:rPr lang="en-US" altLang="ja-JP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あつぎ市民交流プラザ　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　　ミュージックルーム１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帰国後、保護者や先生等の前で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ニュージーランドで学んだことや、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感想をまとめてパワーポイント等を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使い、発表。　</a:t>
            </a:r>
            <a:endParaRPr lang="en-US" altLang="ja-JP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  <a:endParaRPr lang="en-US" altLang="ja-JP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実績報告会について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122A5B28-27B3-470D-834F-7C31BA885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866" y="2459878"/>
            <a:ext cx="4713375" cy="324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492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v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  <a:r>
              <a:rPr lang="ja-JP" altLang="en-US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　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FLY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TO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NZ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PROJECT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BFEB568-1849-42D4-B90E-53F6989D4025}"/>
              </a:ext>
            </a:extLst>
          </p:cNvPr>
          <p:cNvSpPr/>
          <p:nvPr/>
        </p:nvSpPr>
        <p:spPr>
          <a:xfrm>
            <a:off x="1361908" y="1841513"/>
            <a:ext cx="6244695" cy="427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HOMESTAY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&amp;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BUDDY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en-US" altLang="ja-JP" sz="2000" b="1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組で、現地のバディーの家にホームステイ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LEARN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ENGLISH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LIVE</a:t>
            </a:r>
          </a:p>
          <a:p>
            <a:pPr>
              <a:lnSpc>
                <a:spcPct val="150000"/>
              </a:lnSpc>
            </a:pPr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EDUCATION</a:t>
            </a:r>
            <a:r>
              <a:rPr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NEWZEALAND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公認のエージェントである</a:t>
            </a:r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LEARN ENGLISH LIVE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が学校やホームステイ先でのトラブル対応はもちろん、みんなの留学を全面サポートしてくれます。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1A26B-16FE-4308-93A3-0BCA8481A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3041024"/>
            <a:ext cx="3809129" cy="30201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D159FF-7505-46DF-B539-B88EFE2C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67" y="5205760"/>
            <a:ext cx="2086336" cy="8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23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8B6319-91AA-434D-B877-C0592B395349}"/>
              </a:ext>
            </a:extLst>
          </p:cNvPr>
          <p:cNvSpPr txBox="1"/>
          <p:nvPr/>
        </p:nvSpPr>
        <p:spPr>
          <a:xfrm>
            <a:off x="1035052" y="377879"/>
            <a:ext cx="607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spc="6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Q&amp;A</a:t>
            </a:r>
          </a:p>
          <a:p>
            <a:r>
              <a:rPr lang="ja-JP" altLang="en-US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質疑応答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1CAA8F-C713-4107-9137-F714C5B5D349}"/>
              </a:ext>
            </a:extLst>
          </p:cNvPr>
          <p:cNvSpPr txBox="1"/>
          <p:nvPr/>
        </p:nvSpPr>
        <p:spPr>
          <a:xfrm>
            <a:off x="790575" y="1971675"/>
            <a:ext cx="109013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</a:t>
            </a:r>
            <a:r>
              <a:rPr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kumimoji="1"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一次面接（グループワーク）のテーマは？</a:t>
            </a:r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kumimoji="1"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．事前にテーマをお伝えすることはできませんが、ディスカッションもプレゼンテーションもすべて日本語で、テーマは事前にリサーチや準備をしなくても答えられるものになります。</a:t>
            </a:r>
            <a:endParaRPr kumimoji="1"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Q.</a:t>
            </a:r>
            <a:r>
              <a:rPr kumimoji="1"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英検を取得した方が有利なのか？</a:t>
            </a:r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．英検は必須ではありません。</a:t>
            </a:r>
            <a:endParaRPr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Q.</a:t>
            </a:r>
            <a:r>
              <a:rPr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ホームステイは？</a:t>
            </a:r>
            <a:endParaRPr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kumimoji="1"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kumimoji="1"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kumimoji="1"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人でペアになり、現地のバディと一緒にホームステイします。ホストファミリーのお子さんがバディになることもあれば、知人や親せきがバディになる場合もあります。バディは同じ学校の学生で、</a:t>
            </a:r>
            <a:r>
              <a:rPr kumimoji="1"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LEL</a:t>
            </a:r>
            <a:r>
              <a:rPr kumimoji="1"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の事業に関わっているジュニアリーダー的な子供たちがバディになることが多いです。</a:t>
            </a:r>
            <a:endParaRPr kumimoji="1"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Q.</a:t>
            </a:r>
            <a:r>
              <a:rPr kumimoji="1"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学校では特別な授業が組まれるのか？</a:t>
            </a:r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バディと共に一日を過ごすことが多いです。アクティビティーが入る場合もありますが、基本はバディと一緒に様々な授業に参加してもらいます。</a:t>
            </a:r>
            <a:endParaRPr kumimoji="1" lang="ja-JP" altLang="en-US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91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8B6319-91AA-434D-B877-C0592B395349}"/>
              </a:ext>
            </a:extLst>
          </p:cNvPr>
          <p:cNvSpPr txBox="1"/>
          <p:nvPr/>
        </p:nvSpPr>
        <p:spPr>
          <a:xfrm>
            <a:off x="1035052" y="377879"/>
            <a:ext cx="6076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spc="6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Q&amp;A</a:t>
            </a:r>
          </a:p>
          <a:p>
            <a:r>
              <a:rPr lang="ja-JP" altLang="en-US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質疑応答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1CAA8F-C713-4107-9137-F714C5B5D349}"/>
              </a:ext>
            </a:extLst>
          </p:cNvPr>
          <p:cNvSpPr txBox="1"/>
          <p:nvPr/>
        </p:nvSpPr>
        <p:spPr>
          <a:xfrm>
            <a:off x="790575" y="1971675"/>
            <a:ext cx="109013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</a:t>
            </a:r>
            <a:r>
              <a:rPr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</a:t>
            </a:r>
            <a:r>
              <a:rPr kumimoji="1"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一次面接に参加できない場合は？</a:t>
            </a:r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kumimoji="1"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．可能な限り対応しますのでお問い合わせください。</a:t>
            </a:r>
            <a:endParaRPr kumimoji="1"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Q.</a:t>
            </a:r>
            <a:r>
              <a:rPr kumimoji="1"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お金は持たせる必要があるのか？</a:t>
            </a:r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．日曜日や放課後、バディとのみ行動する時間もあると思うので、最低限のお金は持たせてあげてください。</a:t>
            </a:r>
            <a:endParaRPr lang="en-US" altLang="ja-JP" sz="1600" spc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Q.</a:t>
            </a:r>
            <a:r>
              <a:rPr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中止になることは？</a:t>
            </a:r>
            <a:endParaRPr lang="en-US" altLang="ja-JP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kumimoji="1" lang="en-US" altLang="ja-JP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A</a:t>
            </a:r>
            <a:r>
              <a:rPr kumimoji="1" lang="ja-JP" altLang="en-US" sz="1600" spc="3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．新型コロナウイルスの影響で国境閉鎖される等といった、入国できない場合は中止になりますが、それ以外の理由で中止になることはありません。</a:t>
            </a:r>
          </a:p>
        </p:txBody>
      </p:sp>
    </p:spTree>
    <p:extLst>
      <p:ext uri="{BB962C8B-B14F-4D97-AF65-F5344CB8AC3E}">
        <p14:creationId xmlns:p14="http://schemas.microsoft.com/office/powerpoint/2010/main" val="3727719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THE CONTENTS </a:t>
            </a:r>
            <a:r>
              <a:rPr lang="ja-JP" altLang="en-US" sz="44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 </a:t>
            </a:r>
            <a:r>
              <a:rPr kumimoji="1" lang="ja-JP" altLang="en-US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次第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EE0397-E4C6-4526-8A0A-ED31B5570216}"/>
              </a:ext>
            </a:extLst>
          </p:cNvPr>
          <p:cNvSpPr txBox="1"/>
          <p:nvPr/>
        </p:nvSpPr>
        <p:spPr>
          <a:xfrm>
            <a:off x="5057775" y="2228850"/>
            <a:ext cx="4371710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sz="2000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あいさつ</a:t>
            </a:r>
            <a:endParaRPr kumimoji="1" lang="en-US" altLang="ja-JP" sz="2000" spc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2000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ニュージーランドについて</a:t>
            </a:r>
            <a:endParaRPr lang="en-US" altLang="ja-JP" sz="2000" spc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en-US" altLang="ja-JP" sz="2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FLY TO NZ PROJECT</a:t>
            </a:r>
            <a:r>
              <a:rPr lang="ja-JP" altLang="en-US" sz="2000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について</a:t>
            </a:r>
            <a:endParaRPr lang="en-US" altLang="ja-JP" sz="2000" spc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200000"/>
              </a:lnSpc>
            </a:pPr>
            <a:r>
              <a:rPr lang="ja-JP" altLang="en-US" sz="2000" spc="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質疑応答</a:t>
            </a:r>
            <a:endParaRPr lang="en-US" altLang="ja-JP" sz="2000" spc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2000" spc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kumimoji="1" lang="en-US" altLang="ja-JP" sz="2000" spc="6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F1A1727-2BDD-4D09-BE4B-3CB33F8AC0F9}"/>
              </a:ext>
            </a:extLst>
          </p:cNvPr>
          <p:cNvSpPr/>
          <p:nvPr/>
        </p:nvSpPr>
        <p:spPr>
          <a:xfrm>
            <a:off x="4486275" y="2352675"/>
            <a:ext cx="495300" cy="49530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6965104-5942-4116-BBD5-E6664D80E02A}"/>
              </a:ext>
            </a:extLst>
          </p:cNvPr>
          <p:cNvSpPr/>
          <p:nvPr/>
        </p:nvSpPr>
        <p:spPr>
          <a:xfrm>
            <a:off x="4486275" y="2969031"/>
            <a:ext cx="495300" cy="49530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7ADC77E-F91C-4229-9DAC-F110AD14C564}"/>
              </a:ext>
            </a:extLst>
          </p:cNvPr>
          <p:cNvSpPr/>
          <p:nvPr/>
        </p:nvSpPr>
        <p:spPr>
          <a:xfrm>
            <a:off x="4486275" y="3585387"/>
            <a:ext cx="495300" cy="49530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D4E12DE-CD75-4926-8C23-ED8F59546EE8}"/>
              </a:ext>
            </a:extLst>
          </p:cNvPr>
          <p:cNvSpPr/>
          <p:nvPr/>
        </p:nvSpPr>
        <p:spPr>
          <a:xfrm>
            <a:off x="4486275" y="4201743"/>
            <a:ext cx="495300" cy="49530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</a:t>
            </a:r>
          </a:p>
        </p:txBody>
      </p:sp>
    </p:spTree>
    <p:extLst>
      <p:ext uri="{BB962C8B-B14F-4D97-AF65-F5344CB8AC3E}">
        <p14:creationId xmlns:p14="http://schemas.microsoft.com/office/powerpoint/2010/main" val="497485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INTRODUCTIONS</a:t>
            </a:r>
            <a:r>
              <a:rPr lang="en-US" altLang="ja-JP" sz="44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 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あいさつ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kumimoji="1"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3DF1AA8-9D86-44A9-BA33-885C87DDD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2" y="4278356"/>
            <a:ext cx="1837238" cy="1837238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42EF187-C746-4F58-8A09-3123FEF43F3F}"/>
              </a:ext>
            </a:extLst>
          </p:cNvPr>
          <p:cNvSpPr txBox="1"/>
          <p:nvPr/>
        </p:nvSpPr>
        <p:spPr>
          <a:xfrm>
            <a:off x="4637485" y="2136338"/>
            <a:ext cx="49617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厚木市 政策部 企画政策課</a:t>
            </a:r>
            <a:endParaRPr lang="en-US" altLang="ja-JP" sz="2400" spc="3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3600" spc="3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友好交流係</a:t>
            </a:r>
            <a:endParaRPr kumimoji="1" lang="en-US" altLang="ja-JP" sz="3600" spc="3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☎</a:t>
            </a:r>
            <a:r>
              <a:rPr lang="en-US" altLang="ja-JP" sz="2400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046-225-2050</a:t>
            </a:r>
            <a:endParaRPr kumimoji="1" lang="ja-JP" altLang="en-US" sz="2400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0014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NEW ZEALAND</a:t>
            </a:r>
            <a:r>
              <a:rPr lang="en-US" altLang="ja-JP" sz="44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 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ニュージーランドについて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9F18993-A68E-4F26-B191-4B8A36653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9" t="43232" r="48707" b="41414"/>
          <a:stretch/>
        </p:blipFill>
        <p:spPr>
          <a:xfrm>
            <a:off x="7515224" y="696780"/>
            <a:ext cx="1219200" cy="6136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C70FE67-90BE-471B-992D-CF02FE824D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7" t="6718" r="21249"/>
          <a:stretch/>
        </p:blipFill>
        <p:spPr>
          <a:xfrm rot="5400000">
            <a:off x="10178012" y="3053678"/>
            <a:ext cx="1499082" cy="15287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CAF8C51-95B4-4F05-B5A5-BC1B580647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64" b="827"/>
          <a:stretch/>
        </p:blipFill>
        <p:spPr>
          <a:xfrm rot="5400000">
            <a:off x="10178012" y="4682122"/>
            <a:ext cx="1499084" cy="1528756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EDEE7F5-9502-45BC-846B-3580806135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1"/>
          <a:stretch/>
        </p:blipFill>
        <p:spPr>
          <a:xfrm>
            <a:off x="8486782" y="4696958"/>
            <a:ext cx="1528757" cy="149908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0280EA7-CAA0-4B37-AF88-350E70D26A5C}"/>
              </a:ext>
            </a:extLst>
          </p:cNvPr>
          <p:cNvSpPr txBox="1"/>
          <p:nvPr/>
        </p:nvSpPr>
        <p:spPr>
          <a:xfrm>
            <a:off x="2032007" y="1779573"/>
            <a:ext cx="790732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TOKYO2020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オリンピック競技大会の際、厚木市が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ニュージーランドのホストタウンに登録。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2016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年から様々な交流がスタート。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dirty="0">
              <a:solidFill>
                <a:srgbClr val="1F63AF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lang="en-US" altLang="ja-JP" sz="1600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2018</a:t>
            </a:r>
            <a:r>
              <a:rPr lang="ja-JP" altLang="en-US" sz="1600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1600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月に</a:t>
            </a:r>
            <a:r>
              <a:rPr lang="en-US" altLang="ja-JP" sz="1600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FLY TO NZ</a:t>
            </a:r>
            <a:r>
              <a:rPr lang="ja-JP" altLang="en-US" sz="1600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プログラムを実施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2018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月に厚木市及び厚木市教育委員会と</a:t>
            </a:r>
            <a:r>
              <a:rPr lang="en-US" altLang="ja-JP" sz="1600" u="sng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Education New Zealand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で教育に関する了解覚書を締結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Education New Zealand</a:t>
            </a:r>
            <a:r>
              <a:rPr lang="ja-JP" altLang="en-US" sz="1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は、</a:t>
            </a:r>
            <a:r>
              <a:rPr lang="ja-JP" altLang="en-US" sz="1600" b="0" i="0" spc="300" dirty="0">
                <a:solidFill>
                  <a:srgbClr val="1F63A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 ニュージーランドの教育を世界に発信しプロモーションすることを目的とした、ニュージーランド</a:t>
            </a:r>
            <a:endParaRPr lang="en-US" altLang="ja-JP" sz="1600" b="0" i="0" spc="300" dirty="0">
              <a:solidFill>
                <a:srgbClr val="1F63AF"/>
              </a:solidFill>
              <a:effectLst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600" b="0" i="0" spc="300" dirty="0">
                <a:solidFill>
                  <a:srgbClr val="1F63AF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政府公認機関です</a:t>
            </a:r>
            <a:r>
              <a:rPr lang="ja-JP" altLang="en-US" sz="1600" b="0" i="0" spc="300" dirty="0">
                <a:solidFill>
                  <a:srgbClr val="222222"/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ja-JP" altLang="en-US" sz="1600" spc="3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面積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】26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8,021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㎢（日本の約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分の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人口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】526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万人（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2024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年）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首都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ウェリントン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言語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英語、マオリ語、手話（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2006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年から）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just"/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sz="1600" spc="35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020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v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NEW ZEALAND</a:t>
            </a:r>
            <a:r>
              <a:rPr lang="en-US" altLang="ja-JP" sz="44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 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ニュージーランドについて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en-US" altLang="ja-JP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9F18993-A68E-4F26-B191-4B8A36653C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89" t="43232" r="48707" b="41414"/>
          <a:stretch/>
        </p:blipFill>
        <p:spPr>
          <a:xfrm>
            <a:off x="7515224" y="696780"/>
            <a:ext cx="1219200" cy="61363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317DA17-6609-4D40-B826-55A1D573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58592" t="40926" r="20963" b="24814"/>
          <a:stretch/>
        </p:blipFill>
        <p:spPr>
          <a:xfrm>
            <a:off x="7858427" y="1569960"/>
            <a:ext cx="3495243" cy="4685653"/>
          </a:xfrm>
          <a:prstGeom prst="rect">
            <a:avLst/>
          </a:prstGeom>
        </p:spPr>
      </p:pic>
      <p:pic>
        <p:nvPicPr>
          <p:cNvPr id="291" name="図 290">
            <a:extLst>
              <a:ext uri="{FF2B5EF4-FFF2-40B4-BE49-F238E27FC236}">
                <a16:creationId xmlns:a16="http://schemas.microsoft.com/office/drawing/2014/main" id="{B77E1EB4-DDA1-4A2D-BF6D-BFC27B2F04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991" t="33580" r="18000" b="33580"/>
          <a:stretch/>
        </p:blipFill>
        <p:spPr>
          <a:xfrm>
            <a:off x="684214" y="4640622"/>
            <a:ext cx="2247900" cy="1595727"/>
          </a:xfrm>
          <a:prstGeom prst="rect">
            <a:avLst/>
          </a:prstGeom>
        </p:spPr>
      </p:pic>
      <p:pic>
        <p:nvPicPr>
          <p:cNvPr id="292" name="図 291">
            <a:extLst>
              <a:ext uri="{FF2B5EF4-FFF2-40B4-BE49-F238E27FC236}">
                <a16:creationId xmlns:a16="http://schemas.microsoft.com/office/drawing/2014/main" id="{E08DA0F4-F927-422F-8829-22796D1678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t="12686" r="11854" b="46388"/>
          <a:stretch/>
        </p:blipFill>
        <p:spPr>
          <a:xfrm>
            <a:off x="3064715" y="4634590"/>
            <a:ext cx="2247900" cy="1607789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F1FB56-480B-4A58-84F2-85EAEA4102F6}"/>
              </a:ext>
            </a:extLst>
          </p:cNvPr>
          <p:cNvSpPr txBox="1"/>
          <p:nvPr/>
        </p:nvSpPr>
        <p:spPr>
          <a:xfrm>
            <a:off x="684214" y="1867396"/>
            <a:ext cx="6055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オークランド市</a:t>
            </a:r>
            <a:endParaRPr lang="en-US" altLang="ja-JP" sz="18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面積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】4,894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㎢（日本の約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分の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）</a:t>
            </a:r>
            <a:endParaRPr lang="en-US" altLang="ja-JP" sz="18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【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人口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】1,693,000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人（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202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４年現在）</a:t>
            </a:r>
            <a:endParaRPr lang="en-US" altLang="ja-JP" sz="18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18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City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of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Sails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」（和訳：帆の街）という愛称で呼ばれる。</a:t>
            </a:r>
            <a:endParaRPr lang="en-US" altLang="ja-JP" sz="18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ニュージーランドの約３割が居住していて、地域人口の</a:t>
            </a:r>
            <a:r>
              <a:rPr lang="en-US" altLang="ja-JP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40%</a:t>
            </a:r>
            <a:r>
              <a:rPr lang="ja-JP" altLang="en-US" sz="18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が海外出身者</a:t>
            </a:r>
            <a:r>
              <a:rPr lang="ja-JP" altLang="en-US" sz="1800" spc="600" dirty="0">
                <a:solidFill>
                  <a:schemeClr val="tx2">
                    <a:lumMod val="7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。</a:t>
            </a:r>
            <a:endParaRPr lang="en-US" altLang="ja-JP" sz="1800" spc="600" dirty="0">
              <a:solidFill>
                <a:schemeClr val="tx2">
                  <a:lumMod val="75000"/>
                </a:schemeClr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5132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v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  <a:r>
              <a:rPr lang="ja-JP" altLang="en-US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　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FLY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TO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NZ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PROJECT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4F1FB56-480B-4A58-84F2-85EAEA4102F6}"/>
              </a:ext>
            </a:extLst>
          </p:cNvPr>
          <p:cNvSpPr txBox="1"/>
          <p:nvPr/>
        </p:nvSpPr>
        <p:spPr>
          <a:xfrm>
            <a:off x="960438" y="1819850"/>
            <a:ext cx="60552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ニュージーランドで英語を学びながら、学校とホームステイ先でニュージーランドのスポーツや文化に触れると同時に、</a:t>
            </a:r>
            <a:r>
              <a:rPr lang="ja-JP" altLang="en-US" u="sng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ニュージーランドの人々に厚木市そして日本の魅力を広める国際交流</a:t>
            </a:r>
            <a:r>
              <a:rPr lang="ja-JP" altLang="en-US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に重点をおいた体験留学プログラムです。</a:t>
            </a:r>
          </a:p>
          <a:p>
            <a:endParaRPr kumimoji="1" lang="ja-JP" altLang="en-US" dirty="0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ED2441FB-A082-416E-86F0-324EA835EF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2" r="10202"/>
          <a:stretch/>
        </p:blipFill>
        <p:spPr>
          <a:xfrm>
            <a:off x="9995222" y="4610519"/>
            <a:ext cx="1572563" cy="1522226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0F0BB845-FF79-42E3-A2C7-8AB9D7EF6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0"/>
          <a:stretch/>
        </p:blipFill>
        <p:spPr>
          <a:xfrm>
            <a:off x="8080979" y="2854850"/>
            <a:ext cx="1582735" cy="152222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8A1D004-CAFD-4CC6-8CE8-4998B2D848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r="34424"/>
          <a:stretch/>
        </p:blipFill>
        <p:spPr>
          <a:xfrm>
            <a:off x="9990595" y="2838107"/>
            <a:ext cx="1577190" cy="152222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13852A1F-1133-40DC-861A-3AEFA434F8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9" t="14148" r="13216"/>
          <a:stretch/>
        </p:blipFill>
        <p:spPr>
          <a:xfrm>
            <a:off x="8080979" y="4610218"/>
            <a:ext cx="1589138" cy="152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9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v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  <a:r>
              <a:rPr lang="ja-JP" altLang="en-US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　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FLY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TO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NZ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PROJECT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4DA3DF4-D20B-49AB-88C8-C56F57EC55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199">
            <a:off x="8574968" y="2829072"/>
            <a:ext cx="2843517" cy="402220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99D2F1B-86DA-4964-B552-02E1121D6823}"/>
              </a:ext>
            </a:extLst>
          </p:cNvPr>
          <p:cNvSpPr txBox="1"/>
          <p:nvPr/>
        </p:nvSpPr>
        <p:spPr>
          <a:xfrm>
            <a:off x="875771" y="1942583"/>
            <a:ext cx="9294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令和</a:t>
            </a:r>
            <a:r>
              <a:rPr lang="en-US" altLang="ja-JP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7</a:t>
            </a:r>
            <a:r>
              <a:rPr lang="ja-JP" altLang="en-US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年３月</a:t>
            </a:r>
            <a:r>
              <a:rPr lang="en-US" altLang="ja-JP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</a:t>
            </a:r>
            <a:r>
              <a:rPr lang="ja-JP" altLang="en-US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日（木）から</a:t>
            </a:r>
            <a:r>
              <a:rPr lang="en-US" altLang="ja-JP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27</a:t>
            </a:r>
            <a:r>
              <a:rPr lang="ja-JP" altLang="en-US" sz="2400" b="1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日（木）まで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4961CD2-DEFB-4D4C-93D3-25C0B4F60C1B}"/>
              </a:ext>
            </a:extLst>
          </p:cNvPr>
          <p:cNvSpPr/>
          <p:nvPr/>
        </p:nvSpPr>
        <p:spPr>
          <a:xfrm>
            <a:off x="875771" y="2446851"/>
            <a:ext cx="9982200" cy="3722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木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成田空港発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14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金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オークランド到着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15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日（土）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LEL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による国際理解講座ワークショップ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６日（日）ホストファミリーとの一日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17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日（月）から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21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日（金）はバディーと登校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22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日（土）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BBQ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パーティー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３日（日）ホストファミリーとの一日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24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日（月）から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25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日（火）バディーと登校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６日（日）市内観光とお別れ会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▶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3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月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７日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(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木</a:t>
            </a:r>
            <a:r>
              <a:rPr lang="en-US" altLang="ja-JP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)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に帰国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594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v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  <a:r>
              <a:rPr lang="ja-JP" altLang="en-US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　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FLY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TO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NZ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PROJECT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84C1B66-A01D-4144-8289-712F893DDF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r="8210"/>
          <a:stretch/>
        </p:blipFill>
        <p:spPr>
          <a:xfrm>
            <a:off x="8095984" y="3571326"/>
            <a:ext cx="3550181" cy="2516207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BFEB568-1849-42D4-B90E-53F6989D4025}"/>
              </a:ext>
            </a:extLst>
          </p:cNvPr>
          <p:cNvSpPr/>
          <p:nvPr/>
        </p:nvSpPr>
        <p:spPr>
          <a:xfrm>
            <a:off x="960438" y="1740198"/>
            <a:ext cx="9982200" cy="4923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WESTERN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SPRINGS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COLLEGE</a:t>
            </a: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制服制度のない、自由や個性を尊重する学校で、大学入学率の高い、オークランド市内でトップの高校の一つです。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校内には劇場もあり、ミュージカルやコンサートも開かれます。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生徒数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】1,840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人（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14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歳から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18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歳まで）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クラス人数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】20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人から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25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生徒の国籍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留学生は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90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人弱。中国、日本、韓国、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ベトナム、ドイツ、イタリア、スイス、フランス、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チリ、ブラジル等。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72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B816F2B-A8CC-4A6A-804C-95F163899A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zigZag">
            <a:fgClr>
              <a:srgbClr val="1F63AF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4025332-3274-4306-BDBA-EC4993C9A9F4}"/>
              </a:ext>
            </a:extLst>
          </p:cNvPr>
          <p:cNvSpPr/>
          <p:nvPr/>
        </p:nvSpPr>
        <p:spPr>
          <a:xfrm>
            <a:off x="390524" y="258723"/>
            <a:ext cx="11577633" cy="6246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/>
              <a:t>v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075" y="469900"/>
            <a:ext cx="1820858" cy="1067399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965200" y="469900"/>
            <a:ext cx="6769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ABOUT THE PROGRAM</a:t>
            </a:r>
            <a:r>
              <a:rPr lang="ja-JP" altLang="en-US" sz="4400" spc="300" dirty="0">
                <a:solidFill>
                  <a:srgbClr val="1F63AF"/>
                </a:solidFill>
                <a:latin typeface="Franklin Gothic Heavy" panose="020B0903020102020204" pitchFamily="34" charset="0"/>
              </a:rPr>
              <a:t>　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FLY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TO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NZ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</a:t>
            </a:r>
            <a:r>
              <a:rPr lang="en-US" altLang="ja-JP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PROJECT</a:t>
            </a:r>
            <a:r>
              <a:rPr lang="ja-JP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について</a:t>
            </a:r>
            <a:endParaRPr kumimoji="1" lang="ja-JP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9359F74-F2D6-40C1-9325-1A310BD08819}"/>
              </a:ext>
            </a:extLst>
          </p:cNvPr>
          <p:cNvSpPr/>
          <p:nvPr/>
        </p:nvSpPr>
        <p:spPr>
          <a:xfrm>
            <a:off x="465138" y="0"/>
            <a:ext cx="495300" cy="1102270"/>
          </a:xfrm>
          <a:prstGeom prst="rect">
            <a:avLst/>
          </a:prstGeom>
          <a:solidFill>
            <a:srgbClr val="1F63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endParaRPr lang="en-US" altLang="ja-JP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algn="ctr"/>
            <a:r>
              <a:rPr lang="ja-JP" altLang="en-US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</a:t>
            </a:r>
            <a:endParaRPr kumimoji="1" lang="ja-JP" altLang="en-US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2BFEB568-1849-42D4-B90E-53F6989D4025}"/>
              </a:ext>
            </a:extLst>
          </p:cNvPr>
          <p:cNvSpPr/>
          <p:nvPr/>
        </p:nvSpPr>
        <p:spPr>
          <a:xfrm>
            <a:off x="1361908" y="1841513"/>
            <a:ext cx="6244695" cy="427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HOMESTAY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&amp;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BUDDY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en-US" altLang="ja-JP" sz="2000" b="1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</a:t>
            </a:r>
            <a:r>
              <a:rPr lang="en-US" altLang="ja-JP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1600" spc="600" dirty="0">
                <a:solidFill>
                  <a:srgbClr val="1F63AF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組で、現地のバディーの家にホームステイ</a:t>
            </a: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LEARN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ENGLISH</a:t>
            </a:r>
            <a:r>
              <a:rPr lang="ja-JP" altLang="en-US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2000" b="1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LIVE</a:t>
            </a:r>
          </a:p>
          <a:p>
            <a:pPr>
              <a:lnSpc>
                <a:spcPct val="150000"/>
              </a:lnSpc>
            </a:pPr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EDUCATION</a:t>
            </a:r>
            <a:r>
              <a:rPr lang="ja-JP" altLang="en-US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NEWZEALAND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公認のエージェントである</a:t>
            </a:r>
            <a:r>
              <a:rPr lang="en-US" altLang="ja-JP" sz="1600" spc="3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LEARN ENGLISH LIVE</a:t>
            </a:r>
            <a:r>
              <a:rPr lang="ja-JP" altLang="en-US" sz="1600" spc="600" dirty="0">
                <a:solidFill>
                  <a:srgbClr val="1F63AF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が学校やホームステイ先でのトラブル対応はもちろん、みんなの留学を全面サポートしてくれます。</a:t>
            </a: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50000"/>
              </a:lnSpc>
            </a:pPr>
            <a:endParaRPr lang="en-US" altLang="ja-JP" sz="1600" spc="600" dirty="0">
              <a:solidFill>
                <a:srgbClr val="1F63AF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CB1A26B-16FE-4308-93A3-0BCA8481A4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3041024"/>
            <a:ext cx="3809129" cy="302013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8D159FF-7505-46DF-B539-B88EFE2C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0267" y="5205760"/>
            <a:ext cx="2086336" cy="85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92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1036</TotalTime>
  <Words>1304</Words>
  <Application>Microsoft Office PowerPoint</Application>
  <PresentationFormat>ワイド画面</PresentationFormat>
  <Paragraphs>238</Paragraphs>
  <Slides>16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4" baseType="lpstr">
      <vt:lpstr>BIZ UDPゴシック</vt:lpstr>
      <vt:lpstr>HG丸ｺﾞｼｯｸM-PRO</vt:lpstr>
      <vt:lpstr>メイリオ</vt:lpstr>
      <vt:lpstr>Arial</vt:lpstr>
      <vt:lpstr>Calibri</vt:lpstr>
      <vt:lpstr>Calibri Light</vt:lpstr>
      <vt:lpstr>Franklin Gothic Heavy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KIM MARIE</dc:creator>
  <cp:lastModifiedBy>KIM MARIE</cp:lastModifiedBy>
  <cp:revision>58</cp:revision>
  <cp:lastPrinted>2024-08-19T04:55:27Z</cp:lastPrinted>
  <dcterms:created xsi:type="dcterms:W3CDTF">2023-10-10T06:04:38Z</dcterms:created>
  <dcterms:modified xsi:type="dcterms:W3CDTF">2024-08-19T04:58:35Z</dcterms:modified>
</cp:coreProperties>
</file>